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710" r:id="rId5"/>
  </p:sldMasterIdLst>
  <p:notesMasterIdLst>
    <p:notesMasterId r:id="rId31"/>
  </p:notesMasterIdLst>
  <p:handoutMasterIdLst>
    <p:handoutMasterId r:id="rId32"/>
  </p:handoutMasterIdLst>
  <p:sldIdLst>
    <p:sldId id="257" r:id="rId6"/>
    <p:sldId id="290" r:id="rId7"/>
    <p:sldId id="292" r:id="rId8"/>
    <p:sldId id="307" r:id="rId9"/>
    <p:sldId id="284" r:id="rId10"/>
    <p:sldId id="263" r:id="rId11"/>
    <p:sldId id="309" r:id="rId12"/>
    <p:sldId id="328" r:id="rId13"/>
    <p:sldId id="300" r:id="rId14"/>
    <p:sldId id="301" r:id="rId15"/>
    <p:sldId id="296" r:id="rId16"/>
    <p:sldId id="286" r:id="rId17"/>
    <p:sldId id="320" r:id="rId18"/>
    <p:sldId id="325" r:id="rId19"/>
    <p:sldId id="319" r:id="rId20"/>
    <p:sldId id="321" r:id="rId21"/>
    <p:sldId id="322" r:id="rId22"/>
    <p:sldId id="326" r:id="rId23"/>
    <p:sldId id="318" r:id="rId24"/>
    <p:sldId id="278" r:id="rId25"/>
    <p:sldId id="260" r:id="rId26"/>
    <p:sldId id="333" r:id="rId27"/>
    <p:sldId id="334" r:id="rId28"/>
    <p:sldId id="335" r:id="rId29"/>
    <p:sldId id="336" r:id="rId3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R1"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00C2"/>
    <a:srgbClr val="3C624A"/>
    <a:srgbClr val="C1DDD0"/>
    <a:srgbClr val="969696"/>
    <a:srgbClr val="0000FF"/>
    <a:srgbClr val="0000FE"/>
    <a:srgbClr val="FF7C00"/>
    <a:srgbClr val="4300FE"/>
    <a:srgbClr val="FF0000"/>
    <a:srgbClr val="0066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70897" autoAdjust="0"/>
  </p:normalViewPr>
  <p:slideViewPr>
    <p:cSldViewPr>
      <p:cViewPr varScale="1">
        <p:scale>
          <a:sx n="97" d="100"/>
          <a:sy n="97" d="100"/>
        </p:scale>
        <p:origin x="-464" y="-104"/>
      </p:cViewPr>
      <p:guideLst>
        <p:guide orient="horz" pos="2160"/>
        <p:guide pos="53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16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30" Type="http://schemas.openxmlformats.org/officeDocument/2006/relationships/slide" Target="slides/slide25.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41AECB6-1652-45A1-94B8-BDBE210C70F8}" type="datetimeFigureOut">
              <a:rPr lang="en-US" smtClean="0"/>
              <a:pPr/>
              <a:t>10/31/13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93F7F3E-A062-402F-9418-936FEF24100F}" type="slidenum">
              <a:rPr lang="en-US" smtClean="0"/>
              <a:pPr/>
              <a:t>‹#›</a:t>
            </a:fld>
            <a:endParaRPr lang="en-US" dirty="0"/>
          </a:p>
        </p:txBody>
      </p:sp>
    </p:spTree>
    <p:extLst>
      <p:ext uri="{BB962C8B-B14F-4D97-AF65-F5344CB8AC3E}">
        <p14:creationId xmlns:p14="http://schemas.microsoft.com/office/powerpoint/2010/main" val="20001469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4099"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4103"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4BF4F757-54DF-4259-9E9F-7DD239BB1979}" type="slidenum">
              <a:rPr lang="en-US"/>
              <a:pPr/>
              <a:t>‹#›</a:t>
            </a:fld>
            <a:endParaRPr lang="en-US" dirty="0"/>
          </a:p>
        </p:txBody>
      </p:sp>
    </p:spTree>
    <p:extLst>
      <p:ext uri="{BB962C8B-B14F-4D97-AF65-F5344CB8AC3E}">
        <p14:creationId xmlns:p14="http://schemas.microsoft.com/office/powerpoint/2010/main" val="106638231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Welcome to the first of four</a:t>
            </a:r>
            <a:r>
              <a:rPr lang="en-US" baseline="0" dirty="0" smtClean="0"/>
              <a:t> course modules addressing “measurement in rehabilitation practice.” This course was funded by the </a:t>
            </a:r>
            <a:r>
              <a:rPr lang="en-US" sz="1200" kern="1200" dirty="0" smtClean="0">
                <a:solidFill>
                  <a:schemeClr val="tx1"/>
                </a:solidFill>
                <a:latin typeface="Times" charset="0"/>
                <a:ea typeface="+mn-ea"/>
                <a:cs typeface="+mn-cs"/>
              </a:rPr>
              <a:t>National Institute on Disability and Rehabilitation Research through the Rehabilitation Research and Training Center on Improving Measurement of Medical Rehabilitation Outcomes which was awarded to the Rehabilitation Institute of Chicago.</a:t>
            </a:r>
          </a:p>
          <a:p>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are factors that can facilitate routine use of outcome measures.</a:t>
            </a:r>
          </a:p>
          <a:p>
            <a:endParaRPr lang="en-US" baseline="0" dirty="0" smtClean="0"/>
          </a:p>
          <a:p>
            <a:r>
              <a:rPr lang="en-US" dirty="0" smtClean="0"/>
              <a:t>For</a:t>
            </a:r>
            <a:r>
              <a:rPr lang="en-US" baseline="0" dirty="0" smtClean="0"/>
              <a:t> individual practioners, facilitators can be a positive appraisal of outcome measurement, the opportunity to modulate services flexibly, availability of evidence to negotiate with insurers regarding coverage of services and the opportunity to use outcome measures for quality improvement; and a desire to deliver therapy consistently.</a:t>
            </a:r>
          </a:p>
          <a:p>
            <a:endParaRPr lang="en-US" baseline="0" dirty="0" smtClean="0"/>
          </a:p>
          <a:p>
            <a:r>
              <a:rPr lang="en-US" baseline="0" dirty="0" smtClean="0"/>
              <a:t>There are a variety of external facilitators that can facilitate outcome measurement, including organizations that evaluate outcome measures, opinions of leaders in one’s discipline, and resources such as websites that provide guidance on the selection, administration, scoring and interpretation of measures.</a:t>
            </a:r>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Unfortunately, there are multiple barriers to routine use of outcome measures.</a:t>
            </a:r>
            <a:r>
              <a:rPr lang="en-US" baseline="0" dirty="0" smtClean="0"/>
              <a:t> We can think of these barriers at the level of individuals and organizations.</a:t>
            </a:r>
          </a:p>
          <a:p>
            <a:endParaRPr lang="en-US" baseline="0" dirty="0" smtClean="0"/>
          </a:p>
          <a:p>
            <a:r>
              <a:rPr lang="en-US" baseline="0" dirty="0" smtClean="0"/>
              <a:t>Individual practioners may lack time, knowledge, resources, or competence to select measures; they may also hold negative attitudes that outcome measures are unnecessary to assure high quality services are administered effectively. They just know what works!</a:t>
            </a:r>
          </a:p>
          <a:p>
            <a:endParaRPr lang="en-US" baseline="0" dirty="0" smtClean="0"/>
          </a:p>
          <a:p>
            <a:r>
              <a:rPr lang="en-US" baseline="0" dirty="0" smtClean="0"/>
              <a:t>Organizations can also impose barriers on outcome measurement use. These barriers result from cost concerns, absence of or limited compliance with policy, a culture that does not promote monitoring services, and absence of internal consensus.</a:t>
            </a:r>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There are a variety of ways to classify patient outcomes. Many of</a:t>
            </a:r>
            <a:r>
              <a:rPr lang="en-US" baseline="0" dirty="0" smtClean="0"/>
              <a:t> them have been developed to reflect the needs of specific disciplines. The most widely used system is the World Health Organization’s </a:t>
            </a:r>
            <a:r>
              <a:rPr lang="en-US" sz="1200" dirty="0" smtClean="0">
                <a:solidFill>
                  <a:schemeClr val="tx1"/>
                </a:solidFill>
              </a:rPr>
              <a:t>International Classification of Functioning, Disability and Health</a:t>
            </a:r>
            <a:r>
              <a:rPr lang="en-US" sz="1200" baseline="0" dirty="0" smtClean="0">
                <a:solidFill>
                  <a:schemeClr val="tx1"/>
                </a:solidFill>
              </a:rPr>
              <a:t> and it is this classification that we will focus on in this module.</a:t>
            </a:r>
            <a:endParaRPr lang="en-US" sz="1200"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t>Defining and Measuring Community Participation</a:t>
            </a:r>
          </a:p>
        </p:txBody>
      </p:sp>
      <p:sp>
        <p:nvSpPr>
          <p:cNvPr id="103427" name="Rectangle 3"/>
          <p:cNvSpPr>
            <a:spLocks noGrp="1" noChangeArrowheads="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t>21 September 2011</a:t>
            </a:r>
          </a:p>
        </p:txBody>
      </p:sp>
      <p:sp>
        <p:nvSpPr>
          <p:cNvPr id="103428" name="Rectangle 6"/>
          <p:cNvSpPr>
            <a:spLocks noGrp="1" noChangeArrowheads="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Indianapolis, IN</a:t>
            </a:r>
          </a:p>
        </p:txBody>
      </p:sp>
      <p:sp>
        <p:nvSpPr>
          <p:cNvPr id="1034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9C66E2-267B-44EF-B32B-DE2250A9E9FD}" type="slidenum">
              <a:rPr lang="en-US" smtClean="0"/>
              <a:pPr fontAlgn="base">
                <a:spcBef>
                  <a:spcPct val="0"/>
                </a:spcBef>
                <a:spcAft>
                  <a:spcPct val="0"/>
                </a:spcAft>
                <a:defRPr/>
              </a:pPr>
              <a:t>13</a:t>
            </a:fld>
            <a:endParaRPr lang="en-US" dirty="0" smtClean="0"/>
          </a:p>
        </p:txBody>
      </p:sp>
      <p:sp>
        <p:nvSpPr>
          <p:cNvPr id="62470" name="Rectangle 2"/>
          <p:cNvSpPr>
            <a:spLocks noGrp="1" noRot="1" noChangeAspect="1" noChangeArrowheads="1" noTextEdit="1"/>
          </p:cNvSpPr>
          <p:nvPr>
            <p:ph type="sldImg"/>
          </p:nvPr>
        </p:nvSpPr>
        <p:spPr bwMode="auto">
          <a:xfrm>
            <a:off x="1182688" y="695325"/>
            <a:ext cx="4648200" cy="3486150"/>
          </a:xfrm>
          <a:noFill/>
          <a:ln>
            <a:solidFill>
              <a:srgbClr val="000000"/>
            </a:solidFill>
            <a:miter lim="800000"/>
            <a:headEnd/>
            <a:tailEnd/>
          </a:ln>
        </p:spPr>
      </p:sp>
      <p:sp>
        <p:nvSpPr>
          <p:cNvPr id="62471" name="Rectangle 3"/>
          <p:cNvSpPr>
            <a:spLocks noGrp="1" noChangeArrowheads="1"/>
          </p:cNvSpPr>
          <p:nvPr>
            <p:ph type="body" idx="1"/>
          </p:nvPr>
        </p:nvSpPr>
        <p:spPr bwMode="auto">
          <a:xfrm>
            <a:off x="936345" y="4415791"/>
            <a:ext cx="5137714" cy="4184994"/>
          </a:xfrm>
          <a:noFill/>
        </p:spPr>
        <p:txBody>
          <a:bodyPr wrap="square" numCol="1" anchor="t" anchorCtr="0" compatLnSpc="1">
            <a:prstTxWarp prst="textNoShape">
              <a:avLst/>
            </a:prstTxWarp>
          </a:bodyPr>
          <a:lstStyle/>
          <a:p>
            <a:pPr eaLnBrk="1" hangingPunct="1">
              <a:spcBef>
                <a:spcPct val="0"/>
              </a:spcBef>
            </a:pPr>
            <a:r>
              <a:rPr lang="en-US" dirty="0" smtClean="0"/>
              <a:t>The ICF distinguishes three broad categories of human performance – body functions</a:t>
            </a:r>
            <a:r>
              <a:rPr lang="en-US" baseline="0" dirty="0" smtClean="0"/>
              <a:t> and structures, activities and participation, and environmental factors. An on-line browser provides great detail about the ICF.</a:t>
            </a:r>
          </a:p>
          <a:p>
            <a:pPr eaLnBrk="1" hangingPunct="1">
              <a:spcBef>
                <a:spcPct val="0"/>
              </a:spcBef>
            </a:pPr>
            <a:endParaRPr lang="en-US" baseline="0" dirty="0" smtClean="0"/>
          </a:p>
          <a:p>
            <a:pPr eaLnBrk="1" hangingPunct="1">
              <a:spcBef>
                <a:spcPct val="0"/>
              </a:spcBef>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Perhaps we can use this to illustrate the</a:t>
            </a:r>
            <a:r>
              <a:rPr lang="en-US" baseline="0" dirty="0" smtClean="0"/>
              <a:t> complex nature of health and how the various levels of the ICF relate to one another.  To link it to outcome measurement, we can state that an outcome measure result for one level can help us understand the broader impact on the person or why s/he may be having problems at another level.  For example, an impairment of cognition (body function and structure) detected by a poor score on the MMSE or some other test, can indicate that a patient may not be able to carry out his/her daily activities (e.g., managing a household &amp; paying bills – an activity limitation), so is unable to live independently (a participation restriction).</a:t>
            </a:r>
            <a:endParaRPr lang="en-US" dirty="0"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C9FED5-7C56-4F12-966B-59A03ED81BFD}"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8 chapters that</a:t>
            </a:r>
            <a:r>
              <a:rPr lang="en-US" baseline="0" dirty="0" smtClean="0"/>
              <a:t> correspond to major body systems within the functions and structures arena.</a:t>
            </a:r>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Activities and participation are organized into 9 chapters,</a:t>
            </a:r>
            <a:r>
              <a:rPr lang="en-US" baseline="0" dirty="0" smtClean="0"/>
              <a:t> listed here. </a:t>
            </a:r>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Environmental factors are listed in 5</a:t>
            </a:r>
            <a:r>
              <a:rPr lang="en-US" baseline="0" dirty="0" smtClean="0"/>
              <a:t> chapters.</a:t>
            </a:r>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Outcome</a:t>
            </a:r>
            <a:r>
              <a:rPr lang="en-US" baseline="0" dirty="0" smtClean="0"/>
              <a:t> measures have been designed for use across the various ICF levels. We provide examples on the right hand side of this slide. </a:t>
            </a:r>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18</a:t>
            </a:fld>
            <a:endParaRPr lang="en-US" dirty="0"/>
          </a:p>
        </p:txBody>
      </p:sp>
    </p:spTree>
    <p:extLst>
      <p:ext uri="{BB962C8B-B14F-4D97-AF65-F5344CB8AC3E}">
        <p14:creationId xmlns:p14="http://schemas.microsoft.com/office/powerpoint/2010/main" val="3771083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review what we’ve covered</a:t>
            </a:r>
            <a:r>
              <a:rPr lang="en-US" baseline="0" dirty="0" smtClean="0"/>
              <a:t> in this introductory module.</a:t>
            </a:r>
          </a:p>
          <a:p>
            <a:r>
              <a:rPr lang="en-US" baseline="0" dirty="0" smtClean="0"/>
              <a:t>You should be able to answer these questions based on the content in the earlier slides. </a:t>
            </a:r>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4-module course has 7 objectives, the first 3 are to…</a:t>
            </a:r>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4F757-54DF-4259-9E9F-7DD239BB1979}"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F4F757-54DF-4259-9E9F-7DD239BB1979}" type="slidenum">
              <a:rPr lang="en-US" smtClean="0"/>
              <a:pPr/>
              <a:t>24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 4 objectives are to…</a:t>
            </a:r>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course is organized into 4 modules. This first module provides an introduction to the course and addresses the first objective. Subsequent modules build on the first module and address the other 6 objectives. </a:t>
            </a:r>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primary audience for the course are professional occupational and physical therapy students in their entry-level training.</a:t>
            </a:r>
          </a:p>
          <a:p>
            <a:r>
              <a:rPr lang="en-US" dirty="0" smtClean="0"/>
              <a:t>Secondary</a:t>
            </a:r>
            <a:r>
              <a:rPr lang="en-US" baseline="0" dirty="0" smtClean="0"/>
              <a:t> audiences are students and trainees in allied health, medical, nursing and other disciplines; the content will require modification for secondary audiences. </a:t>
            </a:r>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solidFill>
                  <a:schemeClr val="tx1"/>
                </a:solidFill>
              </a:rPr>
              <a:t>Let’s begin with the content</a:t>
            </a:r>
            <a:r>
              <a:rPr lang="en-US" baseline="0" dirty="0" smtClean="0">
                <a:solidFill>
                  <a:schemeClr val="tx1"/>
                </a:solidFill>
              </a:rPr>
              <a:t> of Module 1. Again, the course objective addressed in this module is to r</a:t>
            </a:r>
            <a:r>
              <a:rPr lang="en-US" dirty="0" smtClean="0">
                <a:solidFill>
                  <a:schemeClr val="tx1"/>
                </a:solidFill>
              </a:rPr>
              <a:t>ecognize the value and importance of using classification schemes and outcome measures to evaluate of Body Function and Body Structure, Activity, and Personal, and Environmental Factors that influence Participation.  </a:t>
            </a:r>
          </a:p>
          <a:p>
            <a:endParaRPr lang="en-US" dirty="0" smtClean="0"/>
          </a:p>
          <a:p>
            <a:r>
              <a:rPr lang="en-US" baseline="0" dirty="0" smtClean="0"/>
              <a:t>The module focuses on 5 topics: Definitions, benefits and barriers to measurement in rehabilitation settings, and the ICF as an interdisciplinary outcomes classification systems. Let’s get started with the first topic, Definitions.</a:t>
            </a:r>
          </a:p>
        </p:txBody>
      </p:sp>
      <p:sp>
        <p:nvSpPr>
          <p:cNvPr id="4" name="Slide Number Placeholder 3"/>
          <p:cNvSpPr>
            <a:spLocks noGrp="1"/>
          </p:cNvSpPr>
          <p:nvPr>
            <p:ph type="sldNum" sz="quarter" idx="10"/>
          </p:nvPr>
        </p:nvSpPr>
        <p:spPr/>
        <p:txBody>
          <a:bodyPr/>
          <a:lstStyle/>
          <a:p>
            <a:fld id="{4BF4F757-54DF-4259-9E9F-7DD239BB197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let’s focus on some basic definitions. What is an “outcome?” [in-class, allow opportunity for student answers and discussion]</a:t>
            </a:r>
          </a:p>
          <a:p>
            <a:endParaRPr lang="en-US" dirty="0" smtClean="0"/>
          </a:p>
          <a:p>
            <a:r>
              <a:rPr lang="en-US" dirty="0" smtClean="0"/>
              <a:t>What</a:t>
            </a:r>
            <a:r>
              <a:rPr lang="en-US" baseline="0" dirty="0" smtClean="0"/>
              <a:t> is an outcome measure? </a:t>
            </a:r>
            <a:r>
              <a:rPr lang="en-US" dirty="0" smtClean="0"/>
              <a:t>[in-class, allow opportunity for student answers and discussion]</a:t>
            </a:r>
          </a:p>
          <a:p>
            <a:endParaRPr lang="en-US" dirty="0" smtClean="0"/>
          </a:p>
          <a:p>
            <a:r>
              <a:rPr lang="en-US" baseline="0" dirty="0" smtClean="0"/>
              <a:t>Outcome measures are intended to track change in a patient’s status. Outcome measures’ psychometric properties have been studied in patient populations and are reported in the peer-reviewed literature, providing clinicians with evidence to support their use in practice.</a:t>
            </a:r>
          </a:p>
          <a:p>
            <a:endParaRPr lang="en-US" baseline="0" dirty="0" smtClean="0"/>
          </a:p>
          <a:p>
            <a:r>
              <a:rPr lang="en-US" baseline="0" dirty="0" smtClean="0"/>
              <a:t>The literature contains a variety of definitions which emphasize different aspects of these core themes. The bottom line: Outcomes reflect the influence of person characteristics such as severity of impairment, life roles and cultural experience; processes of care; and external factors in the environment.</a:t>
            </a:r>
          </a:p>
        </p:txBody>
      </p:sp>
      <p:sp>
        <p:nvSpPr>
          <p:cNvPr id="4" name="Slide Number Placeholder 3"/>
          <p:cNvSpPr>
            <a:spLocks noGrp="1"/>
          </p:cNvSpPr>
          <p:nvPr>
            <p:ph type="sldNum" sz="quarter" idx="10"/>
          </p:nvPr>
        </p:nvSpPr>
        <p:spPr/>
        <p:txBody>
          <a:bodyPr/>
          <a:lstStyle/>
          <a:p>
            <a:fld id="{4BF4F757-54DF-4259-9E9F-7DD239BB197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Patient care is a very important arena in which outcome measures are used.</a:t>
            </a:r>
            <a:endParaRPr lang="en-US" dirty="0"/>
          </a:p>
        </p:txBody>
      </p:sp>
      <p:sp>
        <p:nvSpPr>
          <p:cNvPr id="4" name="Slide Number Placeholder 3"/>
          <p:cNvSpPr>
            <a:spLocks noGrp="1"/>
          </p:cNvSpPr>
          <p:nvPr>
            <p:ph type="sldNum" sz="quarter" idx="10"/>
          </p:nvPr>
        </p:nvSpPr>
        <p:spPr/>
        <p:txBody>
          <a:bodyPr/>
          <a:lstStyle/>
          <a:p>
            <a:fld id="{4BF4F757-54DF-4259-9E9F-7DD239BB197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Outcome measures benefit multiple stakeholders: health professionals providing patient services, referral sources that desire information on patient improvement, patients and their loved ones, payers of rehabilitation service – both governmental and private, and scientists. Some of the individual and organizational benefits are listed here.</a:t>
            </a:r>
          </a:p>
          <a:p>
            <a:endParaRPr lang="en-US" baseline="0" dirty="0" smtClean="0"/>
          </a:p>
          <a:p>
            <a:r>
              <a:rPr lang="en-US" baseline="0" dirty="0" smtClean="0"/>
              <a:t>[In class discussion question: What are some other benefits to specific stakeholders?]</a:t>
            </a:r>
          </a:p>
        </p:txBody>
      </p:sp>
      <p:sp>
        <p:nvSpPr>
          <p:cNvPr id="4" name="Slide Number Placeholder 3"/>
          <p:cNvSpPr>
            <a:spLocks noGrp="1"/>
          </p:cNvSpPr>
          <p:nvPr>
            <p:ph type="sldNum" sz="quarter" idx="10"/>
          </p:nvPr>
        </p:nvSpPr>
        <p:spPr/>
        <p:txBody>
          <a:bodyPr/>
          <a:lstStyle/>
          <a:p>
            <a:fld id="{4BF4F757-54DF-4259-9E9F-7DD239BB197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hyperlink" Target="mailto:rehabmeasures@ric.org" TargetMode="Externa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a:xfrm>
            <a:off x="8610600" y="6400800"/>
            <a:ext cx="381000" cy="304800"/>
          </a:xfrm>
        </p:spPr>
        <p:txBody>
          <a:bodyPr/>
          <a:lstStyle>
            <a:lvl1pPr>
              <a:defRPr/>
            </a:lvl1pPr>
          </a:lstStyle>
          <a:p>
            <a:fld id="{1C490D05-D8BB-4FE8-BCFB-20538E7104EA}"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B316E74-FACB-4377-806F-BDF505627C8A}"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04800"/>
            <a:ext cx="19621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7340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3C60E96-5A75-4784-BF81-FE117066EF7A}"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8486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38481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86300" y="1371600"/>
            <a:ext cx="3848100" cy="4267200"/>
          </a:xfrm>
        </p:spPr>
        <p:txBody>
          <a:bodyPr/>
          <a:lstStyle/>
          <a:p>
            <a:endParaRPr lang="en-US" dirty="0"/>
          </a:p>
        </p:txBody>
      </p:sp>
      <p:sp>
        <p:nvSpPr>
          <p:cNvPr id="5" name="Slide Number Placeholder 4"/>
          <p:cNvSpPr>
            <a:spLocks noGrp="1"/>
          </p:cNvSpPr>
          <p:nvPr>
            <p:ph type="sldNum" sz="quarter" idx="10"/>
          </p:nvPr>
        </p:nvSpPr>
        <p:spPr>
          <a:xfrm>
            <a:off x="533400" y="6400800"/>
            <a:ext cx="381000" cy="304800"/>
          </a:xfrm>
        </p:spPr>
        <p:txBody>
          <a:bodyPr/>
          <a:lstStyle>
            <a:lvl1pPr>
              <a:defRPr/>
            </a:lvl1pPr>
          </a:lstStyle>
          <a:p>
            <a:fld id="{25F19D5D-A5E7-4BC7-81AF-D1AA1B65F5D4}"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8486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38481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1371600"/>
            <a:ext cx="3848100" cy="4267200"/>
          </a:xfrm>
        </p:spPr>
        <p:txBody>
          <a:bodyPr/>
          <a:lstStyle/>
          <a:p>
            <a:endParaRPr lang="en-US" dirty="0"/>
          </a:p>
        </p:txBody>
      </p:sp>
      <p:sp>
        <p:nvSpPr>
          <p:cNvPr id="5" name="Slide Number Placeholder 4"/>
          <p:cNvSpPr>
            <a:spLocks noGrp="1"/>
          </p:cNvSpPr>
          <p:nvPr>
            <p:ph type="sldNum" sz="quarter" idx="10"/>
          </p:nvPr>
        </p:nvSpPr>
        <p:spPr>
          <a:xfrm>
            <a:off x="533400" y="6400800"/>
            <a:ext cx="381000" cy="304800"/>
          </a:xfrm>
        </p:spPr>
        <p:txBody>
          <a:bodyPr/>
          <a:lstStyle>
            <a:lvl1pPr>
              <a:defRPr/>
            </a:lvl1pPr>
          </a:lstStyle>
          <a:p>
            <a:fld id="{662064EF-D012-4326-B195-EA9057BABAEC}"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4AD744-CEAF-4524-B35F-97005FAADBDB}" type="datetime1">
              <a:rPr lang="en-US" smtClean="0"/>
              <a:pPr/>
              <a:t>10/31/13</a:t>
            </a:fld>
            <a:endParaRPr lang="en-US"/>
          </a:p>
        </p:txBody>
      </p:sp>
      <p:sp>
        <p:nvSpPr>
          <p:cNvPr id="5" name="Footer Placeholder 4"/>
          <p:cNvSpPr>
            <a:spLocks noGrp="1"/>
          </p:cNvSpPr>
          <p:nvPr>
            <p:ph type="ftr" sz="quarter" idx="11"/>
          </p:nvPr>
        </p:nvSpPr>
        <p:spPr/>
        <p:txBody>
          <a:bodyPr/>
          <a:lstStyle/>
          <a:p>
            <a:r>
              <a:rPr lang="en-US" smtClean="0"/>
              <a:t>© 2013 by the Rehabilitation Institute of Chicago.  All rights reserved.  Requests for modification may be sent to rehabmeasures@ric.org.</a:t>
            </a:r>
            <a:endParaRPr lang="en-US"/>
          </a:p>
        </p:txBody>
      </p:sp>
      <p:sp>
        <p:nvSpPr>
          <p:cNvPr id="6" name="Slide Number Placeholder 5"/>
          <p:cNvSpPr>
            <a:spLocks noGrp="1"/>
          </p:cNvSpPr>
          <p:nvPr>
            <p:ph type="sldNum" sz="quarter" idx="12"/>
          </p:nvPr>
        </p:nvSpPr>
        <p:spPr>
          <a:xfrm>
            <a:off x="3124200" y="6356350"/>
            <a:ext cx="5562600" cy="365125"/>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r>
              <a:rPr lang="en-US" dirty="0" smtClean="0">
                <a:latin typeface="Arial" charset="0"/>
                <a:ea typeface="ＭＳ Ｐゴシック" pitchFamily="1" charset="-128"/>
              </a:rPr>
              <a:t>© 2013 by the Rehabilitation Institute of Chicago.  All rights reserved.  Requests for modification may be sent to </a:t>
            </a:r>
            <a:r>
              <a:rPr lang="en-US" u="sng" dirty="0" smtClean="0">
                <a:latin typeface="Arial" charset="0"/>
                <a:ea typeface="ＭＳ Ｐゴシック" pitchFamily="1" charset="-128"/>
                <a:hlinkClick r:id="rId2"/>
              </a:rPr>
              <a:t>rehabmeasures@ric.org</a:t>
            </a:r>
            <a:r>
              <a:rPr lang="en-US" dirty="0" smtClean="0">
                <a:latin typeface="Arial" charset="0"/>
                <a:ea typeface="ＭＳ Ｐゴシック" pitchFamily="1" charset="-128"/>
              </a:rPr>
              <a:t>.</a:t>
            </a:r>
            <a:endParaRPr lang="en-US" b="1" dirty="0" smtClean="0">
              <a:latin typeface="Arial Narrow" pitchFamily="34" charset="0"/>
            </a:endParaRPr>
          </a:p>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8FA97B-5473-4C8A-A8F3-53A0EE2BA3AF}" type="datetime1">
              <a:rPr lang="en-US" smtClean="0"/>
              <a:pPr/>
              <a:t>10/31/13</a:t>
            </a:fld>
            <a:endParaRPr lang="en-US"/>
          </a:p>
        </p:txBody>
      </p:sp>
      <p:sp>
        <p:nvSpPr>
          <p:cNvPr id="5" name="Footer Placeholder 4"/>
          <p:cNvSpPr>
            <a:spLocks noGrp="1"/>
          </p:cNvSpPr>
          <p:nvPr>
            <p:ph type="ftr" sz="quarter" idx="11"/>
          </p:nvPr>
        </p:nvSpPr>
        <p:spPr/>
        <p:txBody>
          <a:bodyPr/>
          <a:lstStyle/>
          <a:p>
            <a:r>
              <a:rPr lang="en-US" smtClean="0"/>
              <a:t>© 2013 by the Rehabilitation Institute of Chicago.  All rights reserved.  Requests for modification may be sent to rehabmeasures@ric.org.</a:t>
            </a:r>
            <a:endParaRPr lang="en-US"/>
          </a:p>
        </p:txBody>
      </p:sp>
      <p:sp>
        <p:nvSpPr>
          <p:cNvPr id="6" name="Slide Number Placeholder 5"/>
          <p:cNvSpPr>
            <a:spLocks noGrp="1"/>
          </p:cNvSpPr>
          <p:nvPr>
            <p:ph type="sldNum" sz="quarter" idx="12"/>
          </p:nvPr>
        </p:nvSpPr>
        <p:spPr/>
        <p:txBody>
          <a:bodyPr/>
          <a:lstStyle/>
          <a:p>
            <a:fld id="{CD2EA490-6B49-4AB5-865D-8838FBA65178}"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56F9E6-FF89-4B15-935D-7824E4940888}" type="datetime1">
              <a:rPr lang="en-US" smtClean="0"/>
              <a:pPr/>
              <a:t>10/31/13</a:t>
            </a:fld>
            <a:endParaRPr lang="en-US"/>
          </a:p>
        </p:txBody>
      </p:sp>
      <p:sp>
        <p:nvSpPr>
          <p:cNvPr id="5" name="Footer Placeholder 4"/>
          <p:cNvSpPr>
            <a:spLocks noGrp="1"/>
          </p:cNvSpPr>
          <p:nvPr>
            <p:ph type="ftr" sz="quarter" idx="11"/>
          </p:nvPr>
        </p:nvSpPr>
        <p:spPr/>
        <p:txBody>
          <a:bodyPr/>
          <a:lstStyle/>
          <a:p>
            <a:r>
              <a:rPr lang="en-US" smtClean="0"/>
              <a:t>© 2013 by the Rehabilitation Institute of Chicago.  All rights reserved.  Requests for modification may be sent to rehabmeasures@ric.org.</a:t>
            </a:r>
            <a:endParaRPr lang="en-US"/>
          </a:p>
        </p:txBody>
      </p:sp>
      <p:sp>
        <p:nvSpPr>
          <p:cNvPr id="6" name="Slide Number Placeholder 5"/>
          <p:cNvSpPr>
            <a:spLocks noGrp="1"/>
          </p:cNvSpPr>
          <p:nvPr>
            <p:ph type="sldNum" sz="quarter" idx="12"/>
          </p:nvPr>
        </p:nvSpPr>
        <p:spPr/>
        <p:txBody>
          <a:bodyPr/>
          <a:lstStyle/>
          <a:p>
            <a:fld id="{1A5D5814-9F43-4B8A-95F2-EB6C0161279D}"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ED4684-484D-448F-A436-9F524A7121F6}" type="datetime1">
              <a:rPr lang="en-US" smtClean="0"/>
              <a:pPr/>
              <a:t>10/31/13</a:t>
            </a:fld>
            <a:endParaRPr lang="en-US"/>
          </a:p>
        </p:txBody>
      </p:sp>
      <p:sp>
        <p:nvSpPr>
          <p:cNvPr id="6" name="Footer Placeholder 5"/>
          <p:cNvSpPr>
            <a:spLocks noGrp="1"/>
          </p:cNvSpPr>
          <p:nvPr>
            <p:ph type="ftr" sz="quarter" idx="11"/>
          </p:nvPr>
        </p:nvSpPr>
        <p:spPr/>
        <p:txBody>
          <a:bodyPr/>
          <a:lstStyle/>
          <a:p>
            <a:r>
              <a:rPr lang="en-US" smtClean="0"/>
              <a:t>© 2013 by the Rehabilitation Institute of Chicago.  All rights reserved.  Requests for modification may be sent to rehabmeasures@ric.org.</a:t>
            </a:r>
            <a:endParaRPr lang="en-US"/>
          </a:p>
        </p:txBody>
      </p:sp>
      <p:sp>
        <p:nvSpPr>
          <p:cNvPr id="7" name="Slide Number Placeholder 6"/>
          <p:cNvSpPr>
            <a:spLocks noGrp="1"/>
          </p:cNvSpPr>
          <p:nvPr>
            <p:ph type="sldNum" sz="quarter" idx="12"/>
          </p:nvPr>
        </p:nvSpPr>
        <p:spPr/>
        <p:txBody>
          <a:bodyPr/>
          <a:lstStyle/>
          <a:p>
            <a:fld id="{E865993C-34D9-447A-A5BB-C1C0ED777546}"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A26BB1-29A0-4279-B1AF-5ACB676B3FB3}" type="datetime1">
              <a:rPr lang="en-US" smtClean="0"/>
              <a:pPr/>
              <a:t>10/31/13</a:t>
            </a:fld>
            <a:endParaRPr lang="en-US"/>
          </a:p>
        </p:txBody>
      </p:sp>
      <p:sp>
        <p:nvSpPr>
          <p:cNvPr id="8" name="Footer Placeholder 7"/>
          <p:cNvSpPr>
            <a:spLocks noGrp="1"/>
          </p:cNvSpPr>
          <p:nvPr>
            <p:ph type="ftr" sz="quarter" idx="11"/>
          </p:nvPr>
        </p:nvSpPr>
        <p:spPr/>
        <p:txBody>
          <a:bodyPr/>
          <a:lstStyle/>
          <a:p>
            <a:r>
              <a:rPr lang="en-US" smtClean="0"/>
              <a:t>© 2013 by the Rehabilitation Institute of Chicago.  All rights reserved.  Requests for modification may be sent to rehabmeasures@ric.org.</a:t>
            </a:r>
            <a:endParaRPr lang="en-US"/>
          </a:p>
        </p:txBody>
      </p:sp>
      <p:sp>
        <p:nvSpPr>
          <p:cNvPr id="9" name="Slide Number Placeholder 8"/>
          <p:cNvSpPr>
            <a:spLocks noGrp="1"/>
          </p:cNvSpPr>
          <p:nvPr>
            <p:ph type="sldNum" sz="quarter" idx="12"/>
          </p:nvPr>
        </p:nvSpPr>
        <p:spPr/>
        <p:txBody>
          <a:bodyPr/>
          <a:lstStyle/>
          <a:p>
            <a:fld id="{1413700A-647C-4C8B-A6F9-04810A78D709}"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1C7849-5B29-475E-8A66-FB95F848AB47}" type="datetime1">
              <a:rPr lang="en-US" smtClean="0"/>
              <a:pPr/>
              <a:t>10/31/13</a:t>
            </a:fld>
            <a:endParaRPr lang="en-US"/>
          </a:p>
        </p:txBody>
      </p:sp>
      <p:sp>
        <p:nvSpPr>
          <p:cNvPr id="4" name="Footer Placeholder 3"/>
          <p:cNvSpPr>
            <a:spLocks noGrp="1"/>
          </p:cNvSpPr>
          <p:nvPr>
            <p:ph type="ftr" sz="quarter" idx="11"/>
          </p:nvPr>
        </p:nvSpPr>
        <p:spPr/>
        <p:txBody>
          <a:bodyPr/>
          <a:lstStyle/>
          <a:p>
            <a:r>
              <a:rPr lang="en-US" smtClean="0"/>
              <a:t>© 2013 by the Rehabilitation Institute of Chicago.  All rights reserved.  Requests for modification may be sent to rehabmeasures@ric.org.</a:t>
            </a:r>
            <a:endParaRPr lang="en-US"/>
          </a:p>
        </p:txBody>
      </p:sp>
      <p:sp>
        <p:nvSpPr>
          <p:cNvPr id="5" name="Slide Number Placeholder 4"/>
          <p:cNvSpPr>
            <a:spLocks noGrp="1"/>
          </p:cNvSpPr>
          <p:nvPr>
            <p:ph type="sldNum" sz="quarter" idx="12"/>
          </p:nvPr>
        </p:nvSpPr>
        <p:spPr/>
        <p:txBody>
          <a:bodyPr/>
          <a:lstStyle/>
          <a:p>
            <a:fld id="{05597388-9018-4744-908E-771AFAAB3B3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10600" y="6400800"/>
            <a:ext cx="381000" cy="304800"/>
          </a:xfrm>
        </p:spPr>
        <p:txBody>
          <a:bodyPr/>
          <a:lstStyle>
            <a:lvl1pPr>
              <a:defRPr/>
            </a:lvl1pPr>
          </a:lstStyle>
          <a:p>
            <a:fld id="{CD2EA490-6B49-4AB5-865D-8838FBA65178}" type="slidenum">
              <a:rPr lang="en-US"/>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123D4-69D6-41E7-B9CA-96635C6033D2}" type="datetime1">
              <a:rPr lang="en-US" smtClean="0"/>
              <a:pPr/>
              <a:t>10/31/13</a:t>
            </a:fld>
            <a:endParaRPr lang="en-US"/>
          </a:p>
        </p:txBody>
      </p:sp>
      <p:sp>
        <p:nvSpPr>
          <p:cNvPr id="3" name="Footer Placeholder 2"/>
          <p:cNvSpPr>
            <a:spLocks noGrp="1"/>
          </p:cNvSpPr>
          <p:nvPr>
            <p:ph type="ftr" sz="quarter" idx="11"/>
          </p:nvPr>
        </p:nvSpPr>
        <p:spPr/>
        <p:txBody>
          <a:bodyPr/>
          <a:lstStyle/>
          <a:p>
            <a:r>
              <a:rPr lang="en-US" smtClean="0"/>
              <a:t>© 2013 by the Rehabilitation Institute of Chicago.  All rights reserved.  Requests for modification may be sent to rehabmeasures@ric.org.</a:t>
            </a:r>
            <a:endParaRPr lang="en-US"/>
          </a:p>
        </p:txBody>
      </p:sp>
      <p:sp>
        <p:nvSpPr>
          <p:cNvPr id="4" name="Slide Number Placeholder 3"/>
          <p:cNvSpPr>
            <a:spLocks noGrp="1"/>
          </p:cNvSpPr>
          <p:nvPr>
            <p:ph type="sldNum" sz="quarter" idx="12"/>
          </p:nvPr>
        </p:nvSpPr>
        <p:spPr/>
        <p:txBody>
          <a:bodyPr/>
          <a:lstStyle/>
          <a:p>
            <a:fld id="{2A1FDF51-54B8-4591-8896-BAEBC1630FB4}"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BF572-376E-4BD6-B79F-45C712ADDD61}" type="datetime1">
              <a:rPr lang="en-US" smtClean="0"/>
              <a:pPr/>
              <a:t>10/31/13</a:t>
            </a:fld>
            <a:endParaRPr lang="en-US"/>
          </a:p>
        </p:txBody>
      </p:sp>
      <p:sp>
        <p:nvSpPr>
          <p:cNvPr id="6" name="Footer Placeholder 5"/>
          <p:cNvSpPr>
            <a:spLocks noGrp="1"/>
          </p:cNvSpPr>
          <p:nvPr>
            <p:ph type="ftr" sz="quarter" idx="11"/>
          </p:nvPr>
        </p:nvSpPr>
        <p:spPr/>
        <p:txBody>
          <a:bodyPr/>
          <a:lstStyle/>
          <a:p>
            <a:r>
              <a:rPr lang="en-US" smtClean="0"/>
              <a:t>© 2013 by the Rehabilitation Institute of Chicago.  All rights reserved.  Requests for modification may be sent to rehabmeasures@ric.org.</a:t>
            </a:r>
            <a:endParaRPr lang="en-US"/>
          </a:p>
        </p:txBody>
      </p:sp>
      <p:sp>
        <p:nvSpPr>
          <p:cNvPr id="7" name="Slide Number Placeholder 6"/>
          <p:cNvSpPr>
            <a:spLocks noGrp="1"/>
          </p:cNvSpPr>
          <p:nvPr>
            <p:ph type="sldNum" sz="quarter" idx="12"/>
          </p:nvPr>
        </p:nvSpPr>
        <p:spPr/>
        <p:txBody>
          <a:bodyPr/>
          <a:lstStyle/>
          <a:p>
            <a:fld id="{72DB58F7-1929-4E62-A3F6-3BBB727C4121}"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94398-B55D-4544-BAAF-800B3EEBD980}" type="datetime1">
              <a:rPr lang="en-US" smtClean="0"/>
              <a:pPr/>
              <a:t>10/31/13</a:t>
            </a:fld>
            <a:endParaRPr lang="en-US"/>
          </a:p>
        </p:txBody>
      </p:sp>
      <p:sp>
        <p:nvSpPr>
          <p:cNvPr id="6" name="Footer Placeholder 5"/>
          <p:cNvSpPr>
            <a:spLocks noGrp="1"/>
          </p:cNvSpPr>
          <p:nvPr>
            <p:ph type="ftr" sz="quarter" idx="11"/>
          </p:nvPr>
        </p:nvSpPr>
        <p:spPr/>
        <p:txBody>
          <a:bodyPr/>
          <a:lstStyle/>
          <a:p>
            <a:r>
              <a:rPr lang="en-US" smtClean="0"/>
              <a:t>© 2013 by the Rehabilitation Institute of Chicago.  All rights reserved.  Requests for modification may be sent to rehabmeasures@ric.org.</a:t>
            </a:r>
            <a:endParaRPr lang="en-US"/>
          </a:p>
        </p:txBody>
      </p:sp>
      <p:sp>
        <p:nvSpPr>
          <p:cNvPr id="7" name="Slide Number Placeholder 6"/>
          <p:cNvSpPr>
            <a:spLocks noGrp="1"/>
          </p:cNvSpPr>
          <p:nvPr>
            <p:ph type="sldNum" sz="quarter" idx="12"/>
          </p:nvPr>
        </p:nvSpPr>
        <p:spPr/>
        <p:txBody>
          <a:bodyPr/>
          <a:lstStyle/>
          <a:p>
            <a:fld id="{5D6A2B8A-01D6-4D65-ADC6-F2C5C8C121D9}"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EBC2A7-1438-4154-A56E-31767E4385F2}" type="datetime1">
              <a:rPr lang="en-US" smtClean="0"/>
              <a:pPr/>
              <a:t>10/31/13</a:t>
            </a:fld>
            <a:endParaRPr lang="en-US"/>
          </a:p>
        </p:txBody>
      </p:sp>
      <p:sp>
        <p:nvSpPr>
          <p:cNvPr id="5" name="Footer Placeholder 4"/>
          <p:cNvSpPr>
            <a:spLocks noGrp="1"/>
          </p:cNvSpPr>
          <p:nvPr>
            <p:ph type="ftr" sz="quarter" idx="11"/>
          </p:nvPr>
        </p:nvSpPr>
        <p:spPr/>
        <p:txBody>
          <a:bodyPr/>
          <a:lstStyle/>
          <a:p>
            <a:r>
              <a:rPr lang="en-US" smtClean="0"/>
              <a:t>© 2013 by the Rehabilitation Institute of Chicago.  All rights reserved.  Requests for modification may be sent to rehabmeasures@ric.org.</a:t>
            </a:r>
            <a:endParaRPr lang="en-US"/>
          </a:p>
        </p:txBody>
      </p:sp>
      <p:sp>
        <p:nvSpPr>
          <p:cNvPr id="6" name="Slide Number Placeholder 5"/>
          <p:cNvSpPr>
            <a:spLocks noGrp="1"/>
          </p:cNvSpPr>
          <p:nvPr>
            <p:ph type="sldNum" sz="quarter" idx="12"/>
          </p:nvPr>
        </p:nvSpPr>
        <p:spPr/>
        <p:txBody>
          <a:bodyPr/>
          <a:lstStyle/>
          <a:p>
            <a:fld id="{AB316E74-FACB-4377-806F-BDF505627C8A}"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D4687-9BA0-402A-AA1D-549CA020E752}" type="datetime1">
              <a:rPr lang="en-US" smtClean="0"/>
              <a:pPr/>
              <a:t>10/31/13</a:t>
            </a:fld>
            <a:endParaRPr lang="en-US"/>
          </a:p>
        </p:txBody>
      </p:sp>
      <p:sp>
        <p:nvSpPr>
          <p:cNvPr id="5" name="Footer Placeholder 4"/>
          <p:cNvSpPr>
            <a:spLocks noGrp="1"/>
          </p:cNvSpPr>
          <p:nvPr>
            <p:ph type="ftr" sz="quarter" idx="11"/>
          </p:nvPr>
        </p:nvSpPr>
        <p:spPr/>
        <p:txBody>
          <a:bodyPr/>
          <a:lstStyle/>
          <a:p>
            <a:r>
              <a:rPr lang="en-US" smtClean="0"/>
              <a:t>© 2013 by the Rehabilitation Institute of Chicago.  All rights reserved.  Requests for modification may be sent to rehabmeasures@ric.org.</a:t>
            </a:r>
            <a:endParaRPr lang="en-US"/>
          </a:p>
        </p:txBody>
      </p:sp>
      <p:sp>
        <p:nvSpPr>
          <p:cNvPr id="6" name="Slide Number Placeholder 5"/>
          <p:cNvSpPr>
            <a:spLocks noGrp="1"/>
          </p:cNvSpPr>
          <p:nvPr>
            <p:ph type="sldNum" sz="quarter" idx="12"/>
          </p:nvPr>
        </p:nvSpPr>
        <p:spPr/>
        <p:txBody>
          <a:bodyPr/>
          <a:lstStyle/>
          <a:p>
            <a:fld id="{B3C60E96-5A75-4784-BF81-FE117066EF7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1A5D5814-9F43-4B8A-95F2-EB6C0161279D}"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48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371600"/>
            <a:ext cx="3848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E865993C-34D9-447A-A5BB-C1C0ED777546}"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1413700A-647C-4C8B-A6F9-04810A78D709}"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05597388-9018-4744-908E-771AFAAB3B3A}"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A1FDF51-54B8-4591-8896-BAEBC1630FB4}"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2DB58F7-1929-4E62-A3F6-3BBB727C4121}"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D6A2B8A-01D6-4D65-ADC6-F2C5C8C121D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theme" Target="../theme/theme2.xml"/><Relationship Id="rId13" Type="http://schemas.openxmlformats.org/officeDocument/2006/relationships/image" Target="../media/image2.png"/><Relationship Id="rId14" Type="http://schemas.openxmlformats.org/officeDocument/2006/relationships/image" Target="../media/image1.png"/><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2" name="Picture 18" descr="PPT-TemplateGraphic2"/>
          <p:cNvPicPr>
            <a:picLocks noChangeAspect="1" noChangeArrowheads="1"/>
          </p:cNvPicPr>
          <p:nvPr userDrawn="1"/>
        </p:nvPicPr>
        <p:blipFill>
          <a:blip r:embed="rId15" cstate="print"/>
          <a:srcRect/>
          <a:stretch>
            <a:fillRect/>
          </a:stretch>
        </p:blipFill>
        <p:spPr bwMode="auto">
          <a:xfrm>
            <a:off x="0" y="0"/>
            <a:ext cx="9144000" cy="1670050"/>
          </a:xfrm>
          <a:prstGeom prst="rect">
            <a:avLst/>
          </a:prstGeom>
          <a:noFill/>
        </p:spPr>
      </p:pic>
      <p:sp>
        <p:nvSpPr>
          <p:cNvPr id="1026" name="Rectangle 2"/>
          <p:cNvSpPr>
            <a:spLocks noGrp="1" noChangeArrowheads="1"/>
          </p:cNvSpPr>
          <p:nvPr>
            <p:ph type="title"/>
          </p:nvPr>
        </p:nvSpPr>
        <p:spPr bwMode="auto">
          <a:xfrm>
            <a:off x="685800" y="304800"/>
            <a:ext cx="78486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371600"/>
            <a:ext cx="78486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8610600" y="6400800"/>
            <a:ext cx="381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inion" pitchFamily="2" charset="0"/>
              </a:defRPr>
            </a:lvl1pPr>
          </a:lstStyle>
          <a:p>
            <a:fld id="{BA3CEB67-DE28-4007-8B9C-43DF9734650F}"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 id="2147483673" r:id="rId13"/>
  </p:sldLayoutIdLst>
  <p:hf sldNum="0" hdr="0" dt="0"/>
  <p:txStyles>
    <p:titleStyle>
      <a:lvl1pPr algn="l" rtl="0" fontAlgn="base">
        <a:spcBef>
          <a:spcPct val="0"/>
        </a:spcBef>
        <a:spcAft>
          <a:spcPct val="0"/>
        </a:spcAft>
        <a:defRPr sz="3200" b="1">
          <a:solidFill>
            <a:schemeClr val="tx1"/>
          </a:solidFill>
          <a:latin typeface="+mj-lt"/>
          <a:ea typeface="+mj-ea"/>
          <a:cs typeface="+mj-cs"/>
        </a:defRPr>
      </a:lvl1pPr>
      <a:lvl2pPr algn="l" rtl="0" fontAlgn="base">
        <a:spcBef>
          <a:spcPct val="0"/>
        </a:spcBef>
        <a:spcAft>
          <a:spcPct val="0"/>
        </a:spcAft>
        <a:defRPr sz="3200" b="1">
          <a:solidFill>
            <a:schemeClr val="tx1"/>
          </a:solidFill>
          <a:latin typeface="Arial" charset="0"/>
        </a:defRPr>
      </a:lvl2pPr>
      <a:lvl3pPr algn="l" rtl="0" fontAlgn="base">
        <a:spcBef>
          <a:spcPct val="0"/>
        </a:spcBef>
        <a:spcAft>
          <a:spcPct val="0"/>
        </a:spcAft>
        <a:defRPr sz="3200" b="1">
          <a:solidFill>
            <a:schemeClr val="tx1"/>
          </a:solidFill>
          <a:latin typeface="Arial" charset="0"/>
        </a:defRPr>
      </a:lvl3pPr>
      <a:lvl4pPr algn="l" rtl="0" fontAlgn="base">
        <a:spcBef>
          <a:spcPct val="0"/>
        </a:spcBef>
        <a:spcAft>
          <a:spcPct val="0"/>
        </a:spcAft>
        <a:defRPr sz="3200" b="1">
          <a:solidFill>
            <a:schemeClr val="tx1"/>
          </a:solidFill>
          <a:latin typeface="Arial" charset="0"/>
        </a:defRPr>
      </a:lvl4pPr>
      <a:lvl5pPr algn="l" rtl="0" fontAlgn="base">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42900" indent="-342900" algn="l" rtl="0" fontAlgn="base">
        <a:spcBef>
          <a:spcPct val="20000"/>
        </a:spcBef>
        <a:spcAft>
          <a:spcPct val="0"/>
        </a:spcAft>
        <a:buClr>
          <a:srgbClr val="016600"/>
        </a:buClr>
        <a:buSzPct val="125000"/>
        <a:buChar char="•"/>
        <a:defRPr sz="2400" baseline="0">
          <a:solidFill>
            <a:schemeClr val="tx1"/>
          </a:solidFill>
          <a:latin typeface="+mn-lt"/>
          <a:ea typeface="+mn-ea"/>
          <a:cs typeface="+mn-cs"/>
        </a:defRPr>
      </a:lvl1pPr>
      <a:lvl2pPr marL="742950" indent="-285750" algn="l" rtl="0" fontAlgn="base">
        <a:spcBef>
          <a:spcPct val="20000"/>
        </a:spcBef>
        <a:spcAft>
          <a:spcPct val="0"/>
        </a:spcAft>
        <a:buClr>
          <a:srgbClr val="016600"/>
        </a:buClr>
        <a:buChar char="–"/>
        <a:defRPr sz="2000" baseline="0">
          <a:solidFill>
            <a:schemeClr val="tx1"/>
          </a:solidFill>
          <a:latin typeface="+mn-lt"/>
        </a:defRPr>
      </a:lvl2pPr>
      <a:lvl3pPr marL="1143000" indent="-228600" algn="l" rtl="0" fontAlgn="base">
        <a:spcBef>
          <a:spcPct val="20000"/>
        </a:spcBef>
        <a:spcAft>
          <a:spcPct val="0"/>
        </a:spcAft>
        <a:buClr>
          <a:srgbClr val="016600"/>
        </a:buClr>
        <a:buSzPct val="75000"/>
        <a:buFont typeface="Wingdings" pitchFamily="2" charset="2"/>
        <a:buChar char="§"/>
        <a:defRPr baseline="0">
          <a:solidFill>
            <a:schemeClr val="tx1"/>
          </a:solidFill>
          <a:latin typeface="+mn-lt"/>
        </a:defRPr>
      </a:lvl3pPr>
      <a:lvl4pPr marL="1600200" indent="-228600" algn="l" rtl="0" fontAlgn="base">
        <a:spcBef>
          <a:spcPct val="20000"/>
        </a:spcBef>
        <a:spcAft>
          <a:spcPct val="0"/>
        </a:spcAft>
        <a:buClr>
          <a:srgbClr val="016600"/>
        </a:buClr>
        <a:buChar char="–"/>
        <a:defRPr sz="1600" baseline="0">
          <a:solidFill>
            <a:schemeClr val="tx1"/>
          </a:solidFill>
          <a:latin typeface="+mn-lt"/>
        </a:defRPr>
      </a:lvl4pPr>
      <a:lvl5pPr marL="2057400" indent="-228600" algn="l" rtl="0" fontAlgn="base">
        <a:spcBef>
          <a:spcPct val="20000"/>
        </a:spcBef>
        <a:spcAft>
          <a:spcPct val="0"/>
        </a:spcAft>
        <a:buClr>
          <a:srgbClr val="016600"/>
        </a:buClr>
        <a:buChar char="»"/>
        <a:defRPr sz="1600" baseline="0">
          <a:solidFill>
            <a:schemeClr val="tx1"/>
          </a:solidFill>
          <a:latin typeface="+mn-lt"/>
        </a:defRPr>
      </a:lvl5pPr>
      <a:lvl6pPr marL="2514600" indent="-228600" algn="l" rtl="0" fontAlgn="base">
        <a:spcBef>
          <a:spcPct val="20000"/>
        </a:spcBef>
        <a:spcAft>
          <a:spcPct val="0"/>
        </a:spcAft>
        <a:buClr>
          <a:srgbClr val="016600"/>
        </a:buClr>
        <a:buChar char="»"/>
        <a:defRPr sz="1600">
          <a:solidFill>
            <a:schemeClr val="bg2"/>
          </a:solidFill>
          <a:latin typeface="+mn-lt"/>
        </a:defRPr>
      </a:lvl6pPr>
      <a:lvl7pPr marL="2971800" indent="-228600" algn="l" rtl="0" fontAlgn="base">
        <a:spcBef>
          <a:spcPct val="20000"/>
        </a:spcBef>
        <a:spcAft>
          <a:spcPct val="0"/>
        </a:spcAft>
        <a:buClr>
          <a:srgbClr val="016600"/>
        </a:buClr>
        <a:buChar char="»"/>
        <a:defRPr sz="1600">
          <a:solidFill>
            <a:schemeClr val="bg2"/>
          </a:solidFill>
          <a:latin typeface="+mn-lt"/>
        </a:defRPr>
      </a:lvl7pPr>
      <a:lvl8pPr marL="3429000" indent="-228600" algn="l" rtl="0" fontAlgn="base">
        <a:spcBef>
          <a:spcPct val="20000"/>
        </a:spcBef>
        <a:spcAft>
          <a:spcPct val="0"/>
        </a:spcAft>
        <a:buClr>
          <a:srgbClr val="016600"/>
        </a:buClr>
        <a:buChar char="»"/>
        <a:defRPr sz="1600">
          <a:solidFill>
            <a:schemeClr val="bg2"/>
          </a:solidFill>
          <a:latin typeface="+mn-lt"/>
        </a:defRPr>
      </a:lvl8pPr>
      <a:lvl9pPr marL="3886200" indent="-228600" algn="l" rtl="0" fontAlgn="base">
        <a:spcBef>
          <a:spcPct val="20000"/>
        </a:spcBef>
        <a:spcAft>
          <a:spcPct val="0"/>
        </a:spcAft>
        <a:buClr>
          <a:srgbClr val="016600"/>
        </a:buClr>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486D4-0536-439C-85C4-BEBE3D5F0E89}" type="datetime1">
              <a:rPr lang="en-US" smtClean="0"/>
              <a:pPr/>
              <a:t>10/31/13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2013 by the Rehabilitation Institute of Chicago.  All rights reserved.  Requests for modification may be sent to rehabmeasures@ric.org.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EB67-DE28-4007-8B9C-43DF9734650F}" type="slidenum">
              <a:rPr lang="en-US" smtClean="0"/>
              <a:pPr/>
              <a:t>‹#›</a:t>
            </a:fld>
            <a:endParaRPr lang="en-US" dirty="0"/>
          </a:p>
        </p:txBody>
      </p:sp>
      <p:pic>
        <p:nvPicPr>
          <p:cNvPr id="7" name="Picture 13" descr="PPT-TemplateGraphic1"/>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pic>
        <p:nvPicPr>
          <p:cNvPr id="8" name="Picture 18" descr="PPT-TemplateGraphic2"/>
          <p:cNvPicPr>
            <a:picLocks noChangeAspect="1" noChangeArrowheads="1"/>
          </p:cNvPicPr>
          <p:nvPr userDrawn="1"/>
        </p:nvPicPr>
        <p:blipFill>
          <a:blip r:embed="rId14" cstate="print"/>
          <a:srcRect/>
          <a:stretch>
            <a:fillRect/>
          </a:stretch>
        </p:blipFill>
        <p:spPr bwMode="auto">
          <a:xfrm>
            <a:off x="0" y="0"/>
            <a:ext cx="9144000" cy="1670050"/>
          </a:xfrm>
          <a:prstGeom prst="rect">
            <a:avLst/>
          </a:prstGeom>
          <a:noFill/>
        </p:spPr>
      </p:pic>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jpeg"/><Relationship Id="rId6" Type="http://schemas.openxmlformats.org/officeDocument/2006/relationships/image" Target="../media/image8.jpeg"/><Relationship Id="rId7" Type="http://schemas.openxmlformats.org/officeDocument/2006/relationships/image" Target="http://www.disabledandproud.com/Pictures/dpshirtmed.jpg" TargetMode="External"/><Relationship Id="rId8" Type="http://schemas.openxmlformats.org/officeDocument/2006/relationships/hyperlink" Target="http://apps.who.int/classifications/icfbrowser/" TargetMode="External"/><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hyperlink" Target="http://www.who.int/classifications/icf/e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creativecommons.org/licenses/by-nc-nd/3.0/deed.en_US" TargetMode="External"/><Relationship Id="rId3" Type="http://schemas.openxmlformats.org/officeDocument/2006/relationships/hyperlink" Target="mailto:aheinemann@ric.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9" name="Rectangle 17"/>
          <p:cNvSpPr>
            <a:spLocks noGrp="1" noChangeArrowheads="1"/>
          </p:cNvSpPr>
          <p:nvPr>
            <p:ph type="ctrTitle"/>
          </p:nvPr>
        </p:nvSpPr>
        <p:spPr/>
        <p:txBody>
          <a:bodyPr>
            <a:noAutofit/>
          </a:bodyPr>
          <a:lstStyle/>
          <a:p>
            <a:pPr algn="ctr"/>
            <a:r>
              <a:rPr lang="en-US" sz="4000" b="1" dirty="0" smtClean="0">
                <a:latin typeface="Arial" pitchFamily="34" charset="0"/>
                <a:cs typeface="Arial" pitchFamily="34" charset="0"/>
              </a:rPr>
              <a:t>Module 1: An Introduction to Measurement in Rehabilitation Practice</a:t>
            </a:r>
            <a:endParaRPr lang="en-US" sz="4000" b="1" dirty="0">
              <a:latin typeface="Arial" pitchFamily="34" charset="0"/>
              <a:cs typeface="Arial" pitchFamily="34" charset="0"/>
            </a:endParaRPr>
          </a:p>
        </p:txBody>
      </p:sp>
      <p:sp>
        <p:nvSpPr>
          <p:cNvPr id="5" name="Subtitle 4"/>
          <p:cNvSpPr>
            <a:spLocks noGrp="1"/>
          </p:cNvSpPr>
          <p:nvPr>
            <p:ph type="subTitle" idx="1"/>
          </p:nvPr>
        </p:nvSpPr>
        <p:spPr/>
        <p:txBody>
          <a:bodyPr/>
          <a:lstStyle/>
          <a:p>
            <a:r>
              <a:rPr lang="de-DE" dirty="0" smtClean="0"/>
              <a:t>Allen W. Heinemann, PhD, ABPP (RP), FACRM            </a:t>
            </a:r>
            <a:endParaRPr lang="en-US" dirty="0"/>
          </a:p>
        </p:txBody>
      </p:sp>
      <p:pic>
        <p:nvPicPr>
          <p:cNvPr id="8" name="Picture 2"/>
          <p:cNvPicPr>
            <a:picLocks noChangeAspect="1" noChangeArrowheads="1"/>
          </p:cNvPicPr>
          <p:nvPr/>
        </p:nvPicPr>
        <p:blipFill>
          <a:blip r:embed="rId3" cstate="print"/>
          <a:srcRect/>
          <a:stretch>
            <a:fillRect/>
          </a:stretch>
        </p:blipFill>
        <p:spPr bwMode="auto">
          <a:xfrm>
            <a:off x="228600" y="5715000"/>
            <a:ext cx="2314575" cy="873940"/>
          </a:xfrm>
          <a:prstGeom prst="rect">
            <a:avLst/>
          </a:prstGeom>
          <a:noFill/>
          <a:ln w="9525">
            <a:noFill/>
            <a:miter lim="800000"/>
            <a:headEnd/>
            <a:tailEnd/>
          </a:ln>
        </p:spPr>
      </p:pic>
      <p:sp>
        <p:nvSpPr>
          <p:cNvPr id="6" name="Footer Placeholder 5"/>
          <p:cNvSpPr>
            <a:spLocks noGrp="1"/>
          </p:cNvSpPr>
          <p:nvPr>
            <p:ph type="ftr" sz="quarter" idx="11"/>
          </p:nvPr>
        </p:nvSpPr>
        <p:spPr>
          <a:xfrm>
            <a:off x="4114800" y="6248400"/>
            <a:ext cx="4876800" cy="441325"/>
          </a:xfrm>
        </p:spPr>
        <p:txBody>
          <a:bodyPr/>
          <a:lstStyle/>
          <a:p>
            <a:pPr algn="l"/>
            <a:r>
              <a:rPr lang="en-US" dirty="0" smtClean="0">
                <a:latin typeface="Arial" pitchFamily="34" charset="0"/>
                <a:cs typeface="Arial" pitchFamily="34" charset="0"/>
              </a:rPr>
              <a:t>© 2013 by the Rehabilitation Institute of Chicago.  All rights reserved.  Requests for modification may be sent to aheinemann@ric.org.</a:t>
            </a:r>
            <a:endParaRPr lang="en-US" dirty="0">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Facilitators of Outcome Measurement</a:t>
            </a:r>
            <a:endParaRPr lang="en-US" dirty="0"/>
          </a:p>
        </p:txBody>
      </p:sp>
      <p:sp>
        <p:nvSpPr>
          <p:cNvPr id="7" name="Content Placeholder 6"/>
          <p:cNvSpPr>
            <a:spLocks noGrp="1"/>
          </p:cNvSpPr>
          <p:nvPr>
            <p:ph idx="1"/>
          </p:nvPr>
        </p:nvSpPr>
        <p:spPr>
          <a:xfrm>
            <a:off x="533400" y="1371600"/>
            <a:ext cx="8305800" cy="4876800"/>
          </a:xfrm>
        </p:spPr>
        <p:txBody>
          <a:bodyPr/>
          <a:lstStyle/>
          <a:p>
            <a:pPr>
              <a:buNone/>
            </a:pPr>
            <a:r>
              <a:rPr lang="en-US" b="1" dirty="0" smtClean="0">
                <a:solidFill>
                  <a:schemeClr val="tx1"/>
                </a:solidFill>
              </a:rPr>
              <a:t>Individual Practioners</a:t>
            </a:r>
          </a:p>
          <a:p>
            <a:r>
              <a:rPr lang="en-US" dirty="0" smtClean="0">
                <a:solidFill>
                  <a:schemeClr val="tx1"/>
                </a:solidFill>
              </a:rPr>
              <a:t>Positive attitude: to measurement and change, convinced of benefits</a:t>
            </a:r>
          </a:p>
          <a:p>
            <a:r>
              <a:rPr lang="en-US" dirty="0" smtClean="0">
                <a:solidFill>
                  <a:schemeClr val="tx1"/>
                </a:solidFill>
              </a:rPr>
              <a:t>Flexibility: room for personal considerations</a:t>
            </a:r>
          </a:p>
          <a:p>
            <a:r>
              <a:rPr lang="en-US" dirty="0" smtClean="0">
                <a:solidFill>
                  <a:schemeClr val="tx1"/>
                </a:solidFill>
              </a:rPr>
              <a:t>Practicality: immediacy, negotiate with insurers, quality improvement</a:t>
            </a:r>
          </a:p>
          <a:p>
            <a:r>
              <a:rPr lang="en-US" dirty="0" smtClean="0"/>
              <a:t>Consistency of treatment</a:t>
            </a:r>
          </a:p>
          <a:p>
            <a:pPr>
              <a:buNone/>
            </a:pPr>
            <a:r>
              <a:rPr lang="en-US" b="1" dirty="0" smtClean="0">
                <a:solidFill>
                  <a:schemeClr val="tx1"/>
                </a:solidFill>
              </a:rPr>
              <a:t>External </a:t>
            </a:r>
          </a:p>
          <a:p>
            <a:r>
              <a:rPr lang="en-US" dirty="0" smtClean="0">
                <a:solidFill>
                  <a:schemeClr val="tx1"/>
                </a:solidFill>
              </a:rPr>
              <a:t>Access to resources about a range of measures</a:t>
            </a:r>
          </a:p>
          <a:p>
            <a:r>
              <a:rPr lang="en-US" dirty="0" smtClean="0">
                <a:solidFill>
                  <a:schemeClr val="tx1"/>
                </a:solidFill>
              </a:rPr>
              <a:t>Support: from colleagues (opinion leaders) and organization</a:t>
            </a:r>
          </a:p>
          <a:p>
            <a:r>
              <a:rPr lang="en-US" dirty="0" smtClean="0">
                <a:solidFill>
                  <a:schemeClr val="tx1"/>
                </a:solidFill>
              </a:rPr>
              <a:t>Guidance in selection, administration, scoring, and interpretation</a:t>
            </a:r>
          </a:p>
          <a:p>
            <a:endParaRPr lang="en-US" dirty="0" smtClean="0"/>
          </a:p>
          <a:p>
            <a:pPr algn="r">
              <a:buNone/>
            </a:pPr>
            <a:r>
              <a:rPr lang="en-US" sz="1800" dirty="0" smtClean="0">
                <a:solidFill>
                  <a:schemeClr val="tx1"/>
                </a:solidFill>
              </a:rPr>
              <a:t>(Swinkels 2011, Jette 2009, Finch 2002, Kay 2001, Cole 1994</a:t>
            </a:r>
            <a:r>
              <a:rPr lang="en-US" dirty="0" smtClean="0">
                <a:solidFill>
                  <a:srgbClr val="808080"/>
                </a:solidFill>
              </a:rPr>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Barriers to Outcome Measurement</a:t>
            </a:r>
            <a:endParaRPr lang="en-US" dirty="0"/>
          </a:p>
        </p:txBody>
      </p:sp>
      <p:sp>
        <p:nvSpPr>
          <p:cNvPr id="7" name="Content Placeholder 6"/>
          <p:cNvSpPr>
            <a:spLocks noGrp="1"/>
          </p:cNvSpPr>
          <p:nvPr>
            <p:ph idx="1"/>
          </p:nvPr>
        </p:nvSpPr>
        <p:spPr>
          <a:xfrm>
            <a:off x="685800" y="1371600"/>
            <a:ext cx="7848600" cy="5029200"/>
          </a:xfrm>
        </p:spPr>
        <p:txBody>
          <a:bodyPr/>
          <a:lstStyle/>
          <a:p>
            <a:r>
              <a:rPr lang="en-US" b="1" dirty="0" smtClean="0">
                <a:solidFill>
                  <a:srgbClr val="00B050"/>
                </a:solidFill>
              </a:rPr>
              <a:t>Individual</a:t>
            </a:r>
          </a:p>
          <a:p>
            <a:pPr lvl="1"/>
            <a:r>
              <a:rPr lang="en-US" b="1" dirty="0" smtClean="0">
                <a:solidFill>
                  <a:schemeClr val="tx1"/>
                </a:solidFill>
              </a:rPr>
              <a:t>Time:</a:t>
            </a:r>
            <a:r>
              <a:rPr lang="en-US" dirty="0" smtClean="0">
                <a:solidFill>
                  <a:schemeClr val="tx1"/>
                </a:solidFill>
              </a:rPr>
              <a:t> to search, administer, score, interpret</a:t>
            </a:r>
            <a:endParaRPr lang="en-US" b="1" dirty="0" smtClean="0">
              <a:solidFill>
                <a:schemeClr val="tx1"/>
              </a:solidFill>
            </a:endParaRPr>
          </a:p>
          <a:p>
            <a:pPr lvl="1"/>
            <a:r>
              <a:rPr lang="en-US" b="1" dirty="0" smtClean="0">
                <a:solidFill>
                  <a:schemeClr val="tx1"/>
                </a:solidFill>
              </a:rPr>
              <a:t>Knowledge:</a:t>
            </a:r>
            <a:r>
              <a:rPr lang="en-US" dirty="0" smtClean="0">
                <a:solidFill>
                  <a:schemeClr val="tx1"/>
                </a:solidFill>
              </a:rPr>
              <a:t> to select, interpret</a:t>
            </a:r>
          </a:p>
          <a:p>
            <a:pPr lvl="1"/>
            <a:r>
              <a:rPr lang="en-US" b="1" dirty="0" smtClean="0">
                <a:solidFill>
                  <a:schemeClr val="tx1"/>
                </a:solidFill>
              </a:rPr>
              <a:t>Resources</a:t>
            </a:r>
            <a:r>
              <a:rPr lang="en-US" dirty="0" smtClean="0">
                <a:solidFill>
                  <a:schemeClr val="tx1"/>
                </a:solidFill>
              </a:rPr>
              <a:t> too few available, too many to choose, difficult to set up, equipment required, unclear instructions, difficult to interpret</a:t>
            </a:r>
          </a:p>
          <a:p>
            <a:pPr lvl="1"/>
            <a:r>
              <a:rPr lang="en-US" b="1" dirty="0" smtClean="0">
                <a:solidFill>
                  <a:schemeClr val="tx1"/>
                </a:solidFill>
              </a:rPr>
              <a:t>Competence: </a:t>
            </a:r>
            <a:r>
              <a:rPr lang="en-US" dirty="0" smtClean="0">
                <a:solidFill>
                  <a:schemeClr val="tx1"/>
                </a:solidFill>
              </a:rPr>
              <a:t>education, routine, experience</a:t>
            </a:r>
          </a:p>
          <a:p>
            <a:pPr lvl="1"/>
            <a:r>
              <a:rPr lang="en-US" b="1" dirty="0" smtClean="0">
                <a:solidFill>
                  <a:schemeClr val="tx1"/>
                </a:solidFill>
              </a:rPr>
              <a:t>Attitude: </a:t>
            </a:r>
            <a:r>
              <a:rPr lang="en-US" dirty="0" smtClean="0">
                <a:solidFill>
                  <a:schemeClr val="tx1"/>
                </a:solidFill>
              </a:rPr>
              <a:t>belief that outcome measures are unnecessary, skepticism, feeling overwhelmed, lack confidence in use</a:t>
            </a:r>
          </a:p>
          <a:p>
            <a:r>
              <a:rPr lang="en-US" b="1" dirty="0" smtClean="0">
                <a:solidFill>
                  <a:srgbClr val="00B050"/>
                </a:solidFill>
              </a:rPr>
              <a:t>Organizational</a:t>
            </a:r>
          </a:p>
          <a:p>
            <a:pPr lvl="1"/>
            <a:r>
              <a:rPr lang="en-US" b="1" dirty="0" smtClean="0">
                <a:solidFill>
                  <a:schemeClr val="tx1"/>
                </a:solidFill>
              </a:rPr>
              <a:t>Time and Cost: </a:t>
            </a:r>
            <a:r>
              <a:rPr lang="en-US" dirty="0" smtClean="0">
                <a:solidFill>
                  <a:schemeClr val="tx1"/>
                </a:solidFill>
              </a:rPr>
              <a:t>investment required, no compensation</a:t>
            </a:r>
          </a:p>
          <a:p>
            <a:pPr lvl="1"/>
            <a:r>
              <a:rPr lang="en-US" b="1" dirty="0" smtClean="0">
                <a:solidFill>
                  <a:schemeClr val="tx1"/>
                </a:solidFill>
              </a:rPr>
              <a:t>Policy:</a:t>
            </a:r>
            <a:r>
              <a:rPr lang="en-US" dirty="0" smtClean="0">
                <a:solidFill>
                  <a:schemeClr val="tx1"/>
                </a:solidFill>
              </a:rPr>
              <a:t> no policy, poor adherence/compliance</a:t>
            </a:r>
          </a:p>
          <a:p>
            <a:pPr lvl="1"/>
            <a:r>
              <a:rPr lang="en-US" b="1" dirty="0" smtClean="0">
                <a:solidFill>
                  <a:schemeClr val="tx1"/>
                </a:solidFill>
              </a:rPr>
              <a:t>Culture:</a:t>
            </a:r>
            <a:r>
              <a:rPr lang="en-US" dirty="0" smtClean="0">
                <a:solidFill>
                  <a:schemeClr val="tx1"/>
                </a:solidFill>
              </a:rPr>
              <a:t> congruence/conflict at micro and macro levels</a:t>
            </a:r>
          </a:p>
          <a:p>
            <a:pPr lvl="1"/>
            <a:r>
              <a:rPr lang="en-US" b="1" dirty="0" smtClean="0"/>
              <a:t>Lack of consensus: </a:t>
            </a:r>
            <a:r>
              <a:rPr lang="en-US" dirty="0" smtClean="0"/>
              <a:t>No guidance from professional or advocacy groups</a:t>
            </a:r>
            <a:endParaRPr lang="en-US" b="1" dirty="0" smtClean="0">
              <a:solidFill>
                <a:schemeClr val="tx1"/>
              </a:solidFill>
            </a:endParaRPr>
          </a:p>
          <a:p>
            <a:pPr lvl="4"/>
            <a:endParaRPr lang="en-US" dirty="0" smtClean="0"/>
          </a:p>
          <a:p>
            <a:pPr lvl="1" algn="r">
              <a:buNone/>
            </a:pPr>
            <a:r>
              <a:rPr lang="en-US" dirty="0" smtClean="0">
                <a:solidFill>
                  <a:schemeClr val="tx1"/>
                </a:solidFill>
              </a:rPr>
              <a:t>(Swinkels 2011, Jette 2009, Finch 2002, Kay 2001, Cole 1994)</a:t>
            </a:r>
          </a:p>
          <a:p>
            <a:pPr lvl="1">
              <a:buNone/>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4. Outcomes Classification System</a:t>
            </a:r>
            <a:endParaRPr lang="en-US" dirty="0"/>
          </a:p>
        </p:txBody>
      </p:sp>
      <p:sp>
        <p:nvSpPr>
          <p:cNvPr id="3" name="Content Placeholder 2"/>
          <p:cNvSpPr>
            <a:spLocks noGrp="1"/>
          </p:cNvSpPr>
          <p:nvPr>
            <p:ph idx="1"/>
          </p:nvPr>
        </p:nvSpPr>
        <p:spPr>
          <a:xfrm>
            <a:off x="685800" y="1371600"/>
            <a:ext cx="7848600" cy="5105400"/>
          </a:xfrm>
        </p:spPr>
        <p:txBody>
          <a:bodyPr/>
          <a:lstStyle/>
          <a:p>
            <a:pPr algn="ctr">
              <a:buNone/>
            </a:pPr>
            <a:r>
              <a:rPr lang="en-US" sz="2400" dirty="0" smtClean="0">
                <a:solidFill>
                  <a:schemeClr val="tx1"/>
                </a:solidFill>
              </a:rPr>
              <a:t> </a:t>
            </a:r>
          </a:p>
          <a:p>
            <a:pPr algn="ctr">
              <a:buNone/>
            </a:pPr>
            <a:endParaRPr lang="en-US" b="1" dirty="0" smtClean="0"/>
          </a:p>
          <a:p>
            <a:pPr algn="ctr">
              <a:buNone/>
            </a:pPr>
            <a:endParaRPr lang="en-US" sz="3200" b="1" dirty="0" smtClean="0">
              <a:solidFill>
                <a:schemeClr val="tx1"/>
              </a:solidFill>
            </a:endParaRPr>
          </a:p>
          <a:p>
            <a:pPr algn="ctr">
              <a:buNone/>
            </a:pPr>
            <a:r>
              <a:rPr lang="en-US" sz="3200" b="1" dirty="0" smtClean="0">
                <a:solidFill>
                  <a:schemeClr val="tx1"/>
                </a:solidFill>
                <a:latin typeface="Arial" pitchFamily="34" charset="0"/>
                <a:cs typeface="Arial" pitchFamily="34" charset="0"/>
              </a:rPr>
              <a:t>International Classification of Functioning, Disability and Health</a:t>
            </a:r>
          </a:p>
        </p:txBody>
      </p:sp>
      <p:pic>
        <p:nvPicPr>
          <p:cNvPr id="5" name="Picture 4" descr="who-logo-en.jpg"/>
          <p:cNvPicPr>
            <a:picLocks noChangeAspect="1"/>
          </p:cNvPicPr>
          <p:nvPr/>
        </p:nvPicPr>
        <p:blipFill>
          <a:blip r:embed="rId3" cstate="print"/>
          <a:stretch>
            <a:fillRect/>
          </a:stretch>
        </p:blipFill>
        <p:spPr>
          <a:xfrm>
            <a:off x="2438400" y="4648200"/>
            <a:ext cx="4419600" cy="159105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algn="ctr"/>
            <a:r>
              <a:rPr lang="en-GB" dirty="0" smtClean="0"/>
              <a:t>International Classification of Functioning Disability and Health</a:t>
            </a:r>
            <a:endParaRPr lang="en-US" dirty="0" smtClean="0"/>
          </a:p>
        </p:txBody>
      </p:sp>
      <p:sp>
        <p:nvSpPr>
          <p:cNvPr id="27652" name="Rectangle 3"/>
          <p:cNvSpPr>
            <a:spLocks noChangeArrowheads="1"/>
          </p:cNvSpPr>
          <p:nvPr/>
        </p:nvSpPr>
        <p:spPr bwMode="auto">
          <a:xfrm>
            <a:off x="304800" y="381000"/>
            <a:ext cx="8458200" cy="1143000"/>
          </a:xfrm>
          <a:prstGeom prst="rect">
            <a:avLst/>
          </a:prstGeom>
          <a:noFill/>
          <a:ln w="12700">
            <a:noFill/>
            <a:miter lim="800000"/>
            <a:headEnd/>
            <a:tailEnd/>
          </a:ln>
        </p:spPr>
        <p:txBody>
          <a:bodyPr wrap="none" anchor="ctr"/>
          <a:lstStyle/>
          <a:p>
            <a:endParaRPr lang="en-US" dirty="0">
              <a:latin typeface="Calibri" pitchFamily="34" charset="0"/>
            </a:endParaRPr>
          </a:p>
        </p:txBody>
      </p:sp>
      <p:grpSp>
        <p:nvGrpSpPr>
          <p:cNvPr id="2" name="Group 4"/>
          <p:cNvGrpSpPr>
            <a:grpSpLocks/>
          </p:cNvGrpSpPr>
          <p:nvPr/>
        </p:nvGrpSpPr>
        <p:grpSpPr bwMode="auto">
          <a:xfrm>
            <a:off x="920750" y="1352550"/>
            <a:ext cx="7729538" cy="4438650"/>
            <a:chOff x="580" y="816"/>
            <a:chExt cx="4869" cy="3076"/>
          </a:xfrm>
        </p:grpSpPr>
        <p:sp>
          <p:nvSpPr>
            <p:cNvPr id="191493" name="Rectangle 5"/>
            <p:cNvSpPr>
              <a:spLocks noChangeArrowheads="1"/>
            </p:cNvSpPr>
            <p:nvPr/>
          </p:nvSpPr>
          <p:spPr bwMode="auto">
            <a:xfrm>
              <a:off x="3893" y="1740"/>
              <a:ext cx="1387" cy="1629"/>
            </a:xfrm>
            <a:prstGeom prst="rect">
              <a:avLst/>
            </a:prstGeom>
            <a:noFill/>
            <a:ln w="9525">
              <a:noFill/>
              <a:miter lim="800000"/>
              <a:headEnd/>
              <a:tailEnd/>
            </a:ln>
            <a:effectLst/>
          </p:spPr>
          <p:txBody>
            <a:bodyPr>
              <a:spAutoFit/>
            </a:bodyPr>
            <a:lstStyle/>
            <a:p>
              <a:pPr fontAlgn="auto">
                <a:spcBef>
                  <a:spcPts val="0"/>
                </a:spcBef>
                <a:spcAft>
                  <a:spcPts val="0"/>
                </a:spcAft>
                <a:buClr>
                  <a:srgbClr val="008000"/>
                </a:buClr>
                <a:buSzPct val="75000"/>
                <a:buFont typeface="Wingdings" pitchFamily="2" charset="2"/>
                <a:buNone/>
                <a:defRPr/>
              </a:pPr>
              <a:endParaRPr lang="en-US"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r>
                <a:rPr lang="en-US" dirty="0">
                  <a:latin typeface="Arial Black" pitchFamily="34" charset="0"/>
                  <a:cs typeface="+mn-cs"/>
                </a:rPr>
                <a:t>Barriers</a:t>
              </a:r>
              <a:endParaRPr lang="de-CH" dirty="0">
                <a:latin typeface="Arial Black" pitchFamily="34" charset="0"/>
                <a:cs typeface="+mn-cs"/>
              </a:endParaRPr>
            </a:p>
            <a:p>
              <a:pPr fontAlgn="auto">
                <a:spcBef>
                  <a:spcPts val="0"/>
                </a:spcBef>
                <a:spcAft>
                  <a:spcPts val="0"/>
                </a:spcAft>
                <a:buClr>
                  <a:srgbClr val="008000"/>
                </a:buClr>
                <a:buSzPct val="75000"/>
                <a:buFont typeface="Wingdings" pitchFamily="2" charset="2"/>
                <a:buNone/>
                <a:defRPr/>
              </a:pPr>
              <a:endParaRPr lang="en-US"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r>
                <a:rPr lang="en-US" dirty="0">
                  <a:latin typeface="Arial Black" pitchFamily="34" charset="0"/>
                  <a:cs typeface="+mn-cs"/>
                </a:rPr>
                <a:t>Facilitators</a:t>
              </a:r>
              <a:endParaRPr lang="en-GB" dirty="0">
                <a:latin typeface="Arial Black" pitchFamily="34" charset="0"/>
                <a:cs typeface="+mn-cs"/>
              </a:endParaRPr>
            </a:p>
          </p:txBody>
        </p:sp>
        <p:grpSp>
          <p:nvGrpSpPr>
            <p:cNvPr id="3" name="Group 6"/>
            <p:cNvGrpSpPr>
              <a:grpSpLocks/>
            </p:cNvGrpSpPr>
            <p:nvPr/>
          </p:nvGrpSpPr>
          <p:grpSpPr bwMode="auto">
            <a:xfrm>
              <a:off x="580" y="816"/>
              <a:ext cx="4869" cy="3076"/>
              <a:chOff x="580" y="816"/>
              <a:chExt cx="4869" cy="3076"/>
            </a:xfrm>
          </p:grpSpPr>
          <p:sp>
            <p:nvSpPr>
              <p:cNvPr id="27658" name="Rectangle 8"/>
              <p:cNvSpPr>
                <a:spLocks noChangeArrowheads="1"/>
              </p:cNvSpPr>
              <p:nvPr/>
            </p:nvSpPr>
            <p:spPr bwMode="auto">
              <a:xfrm>
                <a:off x="794" y="3539"/>
                <a:ext cx="1021" cy="265"/>
              </a:xfrm>
              <a:prstGeom prst="rect">
                <a:avLst/>
              </a:prstGeom>
              <a:noFill/>
              <a:ln w="12700">
                <a:noFill/>
                <a:miter lim="800000"/>
                <a:headEnd/>
                <a:tailEnd/>
              </a:ln>
            </p:spPr>
            <p:txBody>
              <a:bodyPr wrap="none" anchor="ctr"/>
              <a:lstStyle/>
              <a:p>
                <a:endParaRPr lang="en-US" dirty="0">
                  <a:latin typeface="Calibri" pitchFamily="34" charset="0"/>
                </a:endParaRPr>
              </a:p>
            </p:txBody>
          </p:sp>
          <p:sp>
            <p:nvSpPr>
              <p:cNvPr id="27659" name="Rectangle 9"/>
              <p:cNvSpPr>
                <a:spLocks noChangeArrowheads="1"/>
              </p:cNvSpPr>
              <p:nvPr/>
            </p:nvSpPr>
            <p:spPr bwMode="auto">
              <a:xfrm>
                <a:off x="2100" y="3539"/>
                <a:ext cx="1552" cy="265"/>
              </a:xfrm>
              <a:prstGeom prst="rect">
                <a:avLst/>
              </a:prstGeom>
              <a:noFill/>
              <a:ln w="12700">
                <a:noFill/>
                <a:miter lim="800000"/>
                <a:headEnd/>
                <a:tailEnd/>
              </a:ln>
            </p:spPr>
            <p:txBody>
              <a:bodyPr wrap="none" anchor="ctr"/>
              <a:lstStyle/>
              <a:p>
                <a:endParaRPr lang="en-US" dirty="0">
                  <a:latin typeface="Calibri" pitchFamily="34" charset="0"/>
                </a:endParaRPr>
              </a:p>
            </p:txBody>
          </p:sp>
          <p:sp>
            <p:nvSpPr>
              <p:cNvPr id="27660" name="Rectangle 10"/>
              <p:cNvSpPr>
                <a:spLocks noChangeArrowheads="1"/>
              </p:cNvSpPr>
              <p:nvPr/>
            </p:nvSpPr>
            <p:spPr bwMode="auto">
              <a:xfrm>
                <a:off x="794" y="3539"/>
                <a:ext cx="1021" cy="265"/>
              </a:xfrm>
              <a:prstGeom prst="rect">
                <a:avLst/>
              </a:prstGeom>
              <a:noFill/>
              <a:ln w="12700">
                <a:noFill/>
                <a:miter lim="800000"/>
                <a:headEnd/>
                <a:tailEnd/>
              </a:ln>
            </p:spPr>
            <p:txBody>
              <a:bodyPr wrap="none" anchor="ctr"/>
              <a:lstStyle/>
              <a:p>
                <a:endParaRPr lang="en-US" dirty="0">
                  <a:latin typeface="Calibri" pitchFamily="34" charset="0"/>
                </a:endParaRPr>
              </a:p>
            </p:txBody>
          </p:sp>
          <p:sp>
            <p:nvSpPr>
              <p:cNvPr id="27661" name="Rectangle 11"/>
              <p:cNvSpPr>
                <a:spLocks noChangeArrowheads="1"/>
              </p:cNvSpPr>
              <p:nvPr/>
            </p:nvSpPr>
            <p:spPr bwMode="auto">
              <a:xfrm>
                <a:off x="2100" y="3539"/>
                <a:ext cx="1552" cy="265"/>
              </a:xfrm>
              <a:prstGeom prst="rect">
                <a:avLst/>
              </a:prstGeom>
              <a:noFill/>
              <a:ln w="12700">
                <a:noFill/>
                <a:miter lim="800000"/>
                <a:headEnd/>
                <a:tailEnd/>
              </a:ln>
            </p:spPr>
            <p:txBody>
              <a:bodyPr wrap="none" anchor="ctr"/>
              <a:lstStyle/>
              <a:p>
                <a:endParaRPr lang="en-US" dirty="0">
                  <a:latin typeface="Calibri" pitchFamily="34" charset="0"/>
                </a:endParaRPr>
              </a:p>
            </p:txBody>
          </p:sp>
          <p:sp>
            <p:nvSpPr>
              <p:cNvPr id="27662" name="Rectangle 12"/>
              <p:cNvSpPr>
                <a:spLocks noChangeArrowheads="1"/>
              </p:cNvSpPr>
              <p:nvPr/>
            </p:nvSpPr>
            <p:spPr bwMode="auto">
              <a:xfrm>
                <a:off x="580" y="822"/>
                <a:ext cx="1344" cy="582"/>
              </a:xfrm>
              <a:prstGeom prst="rect">
                <a:avLst/>
              </a:prstGeom>
              <a:noFill/>
              <a:ln w="9525">
                <a:noFill/>
                <a:miter lim="800000"/>
                <a:headEnd/>
                <a:tailEnd/>
              </a:ln>
            </p:spPr>
            <p:txBody>
              <a:bodyPr wrap="none">
                <a:spAutoFit/>
              </a:bodyPr>
              <a:lstStyle/>
              <a:p>
                <a:pPr algn="ctr"/>
                <a:r>
                  <a:rPr lang="en-US" dirty="0">
                    <a:latin typeface="Arial Black" pitchFamily="34" charset="0"/>
                  </a:rPr>
                  <a:t>Body Functions</a:t>
                </a:r>
              </a:p>
              <a:p>
                <a:pPr algn="ctr"/>
                <a:r>
                  <a:rPr lang="en-US" dirty="0">
                    <a:latin typeface="Arial Black" pitchFamily="34" charset="0"/>
                  </a:rPr>
                  <a:t>&amp;</a:t>
                </a:r>
              </a:p>
              <a:p>
                <a:pPr algn="ctr"/>
                <a:r>
                  <a:rPr lang="en-US" dirty="0">
                    <a:latin typeface="Arial Black" pitchFamily="34" charset="0"/>
                  </a:rPr>
                  <a:t>Structures</a:t>
                </a:r>
                <a:endParaRPr lang="en-GB" dirty="0">
                  <a:latin typeface="Arial Black" pitchFamily="34" charset="0"/>
                </a:endParaRPr>
              </a:p>
            </p:txBody>
          </p:sp>
          <p:sp>
            <p:nvSpPr>
              <p:cNvPr id="191501" name="Text Box 13"/>
              <p:cNvSpPr txBox="1">
                <a:spLocks noChangeArrowheads="1"/>
              </p:cNvSpPr>
              <p:nvPr/>
            </p:nvSpPr>
            <p:spPr bwMode="auto">
              <a:xfrm>
                <a:off x="2182" y="816"/>
                <a:ext cx="1514" cy="582"/>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n-US" dirty="0">
                    <a:latin typeface="Arial Black" pitchFamily="34" charset="0"/>
                    <a:cs typeface="+mn-cs"/>
                  </a:rPr>
                  <a:t>Activities </a:t>
                </a:r>
              </a:p>
              <a:p>
                <a:pPr algn="ctr" fontAlgn="auto">
                  <a:spcBef>
                    <a:spcPts val="0"/>
                  </a:spcBef>
                  <a:spcAft>
                    <a:spcPts val="0"/>
                  </a:spcAft>
                  <a:defRPr/>
                </a:pPr>
                <a:r>
                  <a:rPr lang="en-US" dirty="0">
                    <a:latin typeface="Arial Black" pitchFamily="34" charset="0"/>
                    <a:cs typeface="Arial" pitchFamily="34" charset="0"/>
                  </a:rPr>
                  <a:t>&amp;</a:t>
                </a:r>
                <a:r>
                  <a:rPr lang="en-US" dirty="0">
                    <a:effectLst>
                      <a:outerShdw blurRad="38100" dist="38100" dir="2700000" algn="tl">
                        <a:srgbClr val="FFFFFF"/>
                      </a:outerShdw>
                    </a:effectLst>
                    <a:latin typeface="+mn-lt"/>
                    <a:cs typeface="Arial" pitchFamily="34" charset="0"/>
                  </a:rPr>
                  <a:t> </a:t>
                </a:r>
              </a:p>
              <a:p>
                <a:pPr algn="ctr" fontAlgn="auto">
                  <a:spcBef>
                    <a:spcPts val="0"/>
                  </a:spcBef>
                  <a:spcAft>
                    <a:spcPts val="0"/>
                  </a:spcAft>
                  <a:defRPr/>
                </a:pPr>
                <a:r>
                  <a:rPr lang="en-US" dirty="0">
                    <a:latin typeface="Arial Black" pitchFamily="34" charset="0"/>
                    <a:cs typeface="Arial" pitchFamily="34" charset="0"/>
                  </a:rPr>
                  <a:t>Participation</a:t>
                </a:r>
                <a:endParaRPr lang="en-GB" dirty="0">
                  <a:latin typeface="Arial Black" pitchFamily="34" charset="0"/>
                  <a:cs typeface="Arial" pitchFamily="34" charset="0"/>
                </a:endParaRPr>
              </a:p>
            </p:txBody>
          </p:sp>
          <p:sp>
            <p:nvSpPr>
              <p:cNvPr id="27664" name="Text Box 14"/>
              <p:cNvSpPr txBox="1">
                <a:spLocks noChangeArrowheads="1"/>
              </p:cNvSpPr>
              <p:nvPr/>
            </p:nvSpPr>
            <p:spPr bwMode="auto">
              <a:xfrm>
                <a:off x="3744" y="935"/>
                <a:ext cx="1705" cy="576"/>
              </a:xfrm>
              <a:prstGeom prst="rect">
                <a:avLst/>
              </a:prstGeom>
              <a:noFill/>
              <a:ln w="9525">
                <a:noFill/>
                <a:miter lim="800000"/>
                <a:headEnd/>
                <a:tailEnd/>
              </a:ln>
            </p:spPr>
            <p:txBody>
              <a:bodyPr wrap="square">
                <a:spAutoFit/>
              </a:bodyPr>
              <a:lstStyle/>
              <a:p>
                <a:pPr algn="ctr"/>
                <a:r>
                  <a:rPr lang="en-US" b="1" dirty="0">
                    <a:latin typeface="Arial Black" pitchFamily="34" charset="0"/>
                  </a:rPr>
                  <a:t>Environmental Factors</a:t>
                </a:r>
                <a:endParaRPr lang="en-GB" b="1" dirty="0">
                  <a:latin typeface="Arial Black" pitchFamily="34" charset="0"/>
                </a:endParaRPr>
              </a:p>
            </p:txBody>
          </p:sp>
          <p:sp>
            <p:nvSpPr>
              <p:cNvPr id="191503" name="Rectangle 15"/>
              <p:cNvSpPr>
                <a:spLocks noChangeArrowheads="1"/>
              </p:cNvSpPr>
              <p:nvPr/>
            </p:nvSpPr>
            <p:spPr bwMode="auto">
              <a:xfrm>
                <a:off x="735" y="1740"/>
                <a:ext cx="1286" cy="2152"/>
              </a:xfrm>
              <a:prstGeom prst="rect">
                <a:avLst/>
              </a:prstGeom>
              <a:noFill/>
              <a:ln w="9525">
                <a:noFill/>
                <a:miter lim="800000"/>
                <a:headEnd/>
                <a:tailEnd/>
              </a:ln>
              <a:effectLst/>
            </p:spPr>
            <p:txBody>
              <a:bodyPr wrap="square">
                <a:spAutoFit/>
              </a:bodyPr>
              <a:lstStyle/>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r>
                  <a:rPr lang="en-US" b="1" dirty="0">
                    <a:latin typeface="Arial Black" pitchFamily="34" charset="0"/>
                    <a:cs typeface="+mn-cs"/>
                  </a:rPr>
                  <a:t>Functions</a:t>
                </a:r>
                <a:r>
                  <a:rPr lang="en-US" b="1" i="1" dirty="0">
                    <a:effectLst>
                      <a:outerShdw blurRad="38100" dist="38100" dir="2700000" algn="tl">
                        <a:srgbClr val="FFFFFF"/>
                      </a:outerShdw>
                    </a:effectLst>
                    <a:latin typeface="+mn-lt"/>
                    <a:cs typeface="+mn-cs"/>
                  </a:rPr>
                  <a:t> </a:t>
                </a:r>
              </a:p>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r>
                  <a:rPr lang="en-US" b="1" dirty="0">
                    <a:latin typeface="Arial Black" pitchFamily="34" charset="0"/>
                    <a:cs typeface="+mn-cs"/>
                  </a:rPr>
                  <a:t>Structures</a:t>
                </a:r>
                <a:r>
                  <a:rPr lang="en-US" b="1" i="1" dirty="0">
                    <a:effectLst>
                      <a:outerShdw blurRad="38100" dist="38100" dir="2700000" algn="tl">
                        <a:srgbClr val="FFFFFF"/>
                      </a:outerShdw>
                    </a:effectLst>
                    <a:latin typeface="+mn-lt"/>
                    <a:cs typeface="+mn-cs"/>
                  </a:rPr>
                  <a:t> </a:t>
                </a:r>
                <a:endParaRPr lang="en-GB" b="1" i="1" dirty="0">
                  <a:effectLst>
                    <a:outerShdw blurRad="38100" dist="38100" dir="2700000" algn="tl">
                      <a:srgbClr val="FFFFFF"/>
                    </a:outerShdw>
                  </a:effectLst>
                  <a:latin typeface="+mn-lt"/>
                  <a:cs typeface="+mn-cs"/>
                </a:endParaRPr>
              </a:p>
            </p:txBody>
          </p:sp>
          <p:sp>
            <p:nvSpPr>
              <p:cNvPr id="191504" name="Rectangle 16"/>
              <p:cNvSpPr>
                <a:spLocks noChangeArrowheads="1"/>
              </p:cNvSpPr>
              <p:nvPr/>
            </p:nvSpPr>
            <p:spPr bwMode="auto">
              <a:xfrm>
                <a:off x="2156" y="1740"/>
                <a:ext cx="1817" cy="1629"/>
              </a:xfrm>
              <a:prstGeom prst="rect">
                <a:avLst/>
              </a:prstGeom>
              <a:noFill/>
              <a:ln w="9525">
                <a:noFill/>
                <a:miter lim="800000"/>
                <a:headEnd/>
                <a:tailEnd/>
              </a:ln>
              <a:effectLst/>
            </p:spPr>
            <p:txBody>
              <a:bodyPr>
                <a:spAutoFit/>
              </a:bodyPr>
              <a:lstStyle/>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mn-cs"/>
                </a:endParaRPr>
              </a:p>
              <a:p>
                <a:pPr fontAlgn="auto">
                  <a:spcBef>
                    <a:spcPts val="0"/>
                  </a:spcBef>
                  <a:spcAft>
                    <a:spcPts val="0"/>
                  </a:spcAft>
                  <a:buClr>
                    <a:srgbClr val="008000"/>
                  </a:buClr>
                  <a:buSzPct val="75000"/>
                  <a:buFont typeface="Wingdings" pitchFamily="2" charset="2"/>
                  <a:buNone/>
                  <a:defRPr/>
                </a:pPr>
                <a:r>
                  <a:rPr lang="en-US" b="1" dirty="0">
                    <a:latin typeface="Arial Black" pitchFamily="34" charset="0"/>
                    <a:cs typeface="+mn-cs"/>
                  </a:rPr>
                  <a:t>Capacity</a:t>
                </a:r>
                <a:endParaRPr lang="de-CH" b="1" dirty="0">
                  <a:latin typeface="Arial Black" pitchFamily="34" charset="0"/>
                  <a:cs typeface="Arial" pitchFamily="34" charset="0"/>
                </a:endParaRPr>
              </a:p>
              <a:p>
                <a:pPr fontAlgn="auto">
                  <a:spcBef>
                    <a:spcPts val="0"/>
                  </a:spcBef>
                  <a:spcAft>
                    <a:spcPts val="0"/>
                  </a:spcAft>
                  <a:buClr>
                    <a:srgbClr val="008000"/>
                  </a:buClr>
                  <a:buSzPct val="75000"/>
                  <a:buFont typeface="Wingdings" pitchFamily="2" charset="2"/>
                  <a:buNone/>
                  <a:defRPr/>
                </a:pPr>
                <a:endParaRPr lang="en-US" b="1" i="1" dirty="0">
                  <a:effectLst>
                    <a:outerShdw blurRad="38100" dist="38100" dir="2700000" algn="tl">
                      <a:srgbClr val="FFFFFF"/>
                    </a:outerShdw>
                  </a:effectLst>
                  <a:latin typeface="+mn-lt"/>
                  <a:cs typeface="Arial" pitchFamily="34" charset="0"/>
                </a:endParaRPr>
              </a:p>
              <a:p>
                <a:pPr fontAlgn="auto">
                  <a:spcBef>
                    <a:spcPts val="0"/>
                  </a:spcBef>
                  <a:spcAft>
                    <a:spcPts val="0"/>
                  </a:spcAft>
                  <a:buClr>
                    <a:srgbClr val="008000"/>
                  </a:buClr>
                  <a:buSzPct val="75000"/>
                  <a:buFont typeface="Wingdings" pitchFamily="2" charset="2"/>
                  <a:buNone/>
                  <a:defRPr/>
                </a:pPr>
                <a:r>
                  <a:rPr lang="en-US" b="1" dirty="0">
                    <a:latin typeface="Arial Black" pitchFamily="34" charset="0"/>
                    <a:cs typeface="Arial" pitchFamily="34" charset="0"/>
                  </a:rPr>
                  <a:t>Performance</a:t>
                </a:r>
                <a:endParaRPr lang="en-GB" b="1" dirty="0">
                  <a:latin typeface="Arial Black" pitchFamily="34" charset="0"/>
                  <a:cs typeface="Arial" pitchFamily="34" charset="0"/>
                </a:endParaRPr>
              </a:p>
            </p:txBody>
          </p:sp>
          <p:sp>
            <p:nvSpPr>
              <p:cNvPr id="27667" name="Line 17"/>
              <p:cNvSpPr>
                <a:spLocks noChangeShapeType="1"/>
              </p:cNvSpPr>
              <p:nvPr/>
            </p:nvSpPr>
            <p:spPr bwMode="auto">
              <a:xfrm>
                <a:off x="671" y="1566"/>
                <a:ext cx="4451" cy="0"/>
              </a:xfrm>
              <a:prstGeom prst="line">
                <a:avLst/>
              </a:prstGeom>
              <a:noFill/>
              <a:ln w="9525">
                <a:solidFill>
                  <a:schemeClr val="tx1"/>
                </a:solidFill>
                <a:round/>
                <a:headEnd/>
                <a:tailEnd/>
              </a:ln>
            </p:spPr>
            <p:txBody>
              <a:bodyPr wrap="none" anchor="ctr"/>
              <a:lstStyle/>
              <a:p>
                <a:endParaRPr lang="en-US" dirty="0"/>
              </a:p>
            </p:txBody>
          </p:sp>
          <p:sp>
            <p:nvSpPr>
              <p:cNvPr id="27668" name="Line 18"/>
              <p:cNvSpPr>
                <a:spLocks noChangeShapeType="1"/>
              </p:cNvSpPr>
              <p:nvPr/>
            </p:nvSpPr>
            <p:spPr bwMode="auto">
              <a:xfrm>
                <a:off x="2019" y="1068"/>
                <a:ext cx="0" cy="2648"/>
              </a:xfrm>
              <a:prstGeom prst="line">
                <a:avLst/>
              </a:prstGeom>
              <a:noFill/>
              <a:ln w="9525">
                <a:solidFill>
                  <a:schemeClr val="tx1"/>
                </a:solidFill>
                <a:round/>
                <a:headEnd/>
                <a:tailEnd/>
              </a:ln>
            </p:spPr>
            <p:txBody>
              <a:bodyPr wrap="none" anchor="ctr"/>
              <a:lstStyle/>
              <a:p>
                <a:endParaRPr lang="en-US" dirty="0"/>
              </a:p>
            </p:txBody>
          </p:sp>
          <p:sp>
            <p:nvSpPr>
              <p:cNvPr id="27669" name="Line 19"/>
              <p:cNvSpPr>
                <a:spLocks noChangeShapeType="1"/>
              </p:cNvSpPr>
              <p:nvPr/>
            </p:nvSpPr>
            <p:spPr bwMode="auto">
              <a:xfrm>
                <a:off x="3774" y="1068"/>
                <a:ext cx="0" cy="2692"/>
              </a:xfrm>
              <a:prstGeom prst="line">
                <a:avLst/>
              </a:prstGeom>
              <a:noFill/>
              <a:ln w="9525">
                <a:solidFill>
                  <a:schemeClr val="tx1"/>
                </a:solidFill>
                <a:round/>
                <a:headEnd/>
                <a:tailEnd/>
              </a:ln>
            </p:spPr>
            <p:txBody>
              <a:bodyPr wrap="none" anchor="ctr"/>
              <a:lstStyle/>
              <a:p>
                <a:endParaRPr lang="en-US" dirty="0"/>
              </a:p>
            </p:txBody>
          </p:sp>
          <p:pic>
            <p:nvPicPr>
              <p:cNvPr id="27671" name="Picture 21" descr="Schultergurtela"/>
              <p:cNvPicPr>
                <a:picLocks noChangeAspect="1" noChangeArrowheads="1"/>
              </p:cNvPicPr>
              <p:nvPr/>
            </p:nvPicPr>
            <p:blipFill>
              <a:blip r:embed="rId3" cstate="print"/>
              <a:srcRect/>
              <a:stretch>
                <a:fillRect/>
              </a:stretch>
            </p:blipFill>
            <p:spPr bwMode="auto">
              <a:xfrm>
                <a:off x="968" y="1707"/>
                <a:ext cx="568" cy="971"/>
              </a:xfrm>
              <a:prstGeom prst="rect">
                <a:avLst/>
              </a:prstGeom>
              <a:noFill/>
              <a:ln w="9525">
                <a:noFill/>
                <a:miter lim="800000"/>
                <a:headEnd/>
                <a:tailEnd/>
              </a:ln>
            </p:spPr>
          </p:pic>
          <p:pic>
            <p:nvPicPr>
              <p:cNvPr id="27673" name="Picture 23" descr="icidh"/>
              <p:cNvPicPr>
                <a:picLocks noChangeAspect="1" noChangeArrowheads="1"/>
              </p:cNvPicPr>
              <p:nvPr/>
            </p:nvPicPr>
            <p:blipFill>
              <a:blip r:embed="rId4" cstate="print"/>
              <a:srcRect/>
              <a:stretch>
                <a:fillRect/>
              </a:stretch>
            </p:blipFill>
            <p:spPr bwMode="auto">
              <a:xfrm>
                <a:off x="3852" y="1692"/>
                <a:ext cx="1235" cy="918"/>
              </a:xfrm>
              <a:prstGeom prst="rect">
                <a:avLst/>
              </a:prstGeom>
              <a:noFill/>
              <a:ln w="9525">
                <a:noFill/>
                <a:miter lim="800000"/>
                <a:headEnd/>
                <a:tailEnd/>
              </a:ln>
            </p:spPr>
          </p:pic>
        </p:grpSp>
      </p:grpSp>
      <p:pic>
        <p:nvPicPr>
          <p:cNvPr id="8194" name="Picture 2" descr="C:\Users\Susan Magasi\Pictures\2011-05-23\41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30253" y="2673350"/>
            <a:ext cx="1207294" cy="1609725"/>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Image of a purple t shirts on a white background. On the purple shirt is a black box with white lettering that says, &quot;Disabled &amp; Proud!&quot; Instead of an  i in &quot;disabled,&quot; there is a raised fist. Copyright 2003 Sarah Triano and Dan Wilkins.&quot;"/>
          <p:cNvPicPr>
            <a:picLocks noChangeAspect="1" noChangeArrowheads="1"/>
          </p:cNvPicPr>
          <p:nvPr/>
        </p:nvPicPr>
        <p:blipFill>
          <a:blip r:embed="rId6" r:link="rId7" cstate="print">
            <a:extLst>
              <a:ext uri="{28A0092B-C50C-407E-A947-70E740481C1C}">
                <a14:useLocalDpi xmlns:a14="http://schemas.microsoft.com/office/drawing/2010/main" val="0"/>
              </a:ext>
            </a:extLst>
          </a:blip>
          <a:srcRect/>
          <a:stretch>
            <a:fillRect/>
          </a:stretch>
        </p:blipFill>
        <p:spPr bwMode="auto">
          <a:xfrm>
            <a:off x="7576867" y="2563783"/>
            <a:ext cx="1610268" cy="1627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ctangle 26"/>
          <p:cNvSpPr/>
          <p:nvPr/>
        </p:nvSpPr>
        <p:spPr>
          <a:xfrm>
            <a:off x="914400" y="6172200"/>
            <a:ext cx="7696200" cy="461665"/>
          </a:xfrm>
          <a:prstGeom prst="rect">
            <a:avLst/>
          </a:prstGeom>
        </p:spPr>
        <p:txBody>
          <a:bodyPr wrap="square">
            <a:spAutoFit/>
          </a:bodyPr>
          <a:lstStyle/>
          <a:p>
            <a:r>
              <a:rPr lang="en-US" dirty="0" smtClean="0">
                <a:hlinkClick r:id="rId8"/>
              </a:rPr>
              <a:t>http://apps.who.int/classifications/icfbrowser/</a:t>
            </a:r>
            <a:r>
              <a:rPr lang="en-US" dirty="0" smtClean="0"/>
              <a:t> </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0"/>
          <p:cNvSpPr>
            <a:spLocks noGrp="1"/>
          </p:cNvSpPr>
          <p:nvPr>
            <p:ph type="title"/>
          </p:nvPr>
        </p:nvSpPr>
        <p:spPr/>
        <p:txBody>
          <a:bodyPr/>
          <a:lstStyle/>
          <a:p>
            <a:pPr eaLnBrk="1" hangingPunct="1"/>
            <a:r>
              <a:rPr lang="en-US" dirty="0" smtClean="0"/>
              <a:t> Interactions Among ICF Components</a:t>
            </a:r>
          </a:p>
        </p:txBody>
      </p:sp>
      <p:sp>
        <p:nvSpPr>
          <p:cNvPr id="16" name="Rectangle 15"/>
          <p:cNvSpPr/>
          <p:nvPr/>
        </p:nvSpPr>
        <p:spPr>
          <a:xfrm>
            <a:off x="3276600" y="1524000"/>
            <a:ext cx="2590800" cy="990600"/>
          </a:xfrm>
          <a:prstGeom prst="rect">
            <a:avLst/>
          </a:prstGeom>
          <a:solidFill>
            <a:srgbClr val="3C624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dirty="0">
                <a:solidFill>
                  <a:srgbClr val="FFFFFF"/>
                </a:solidFill>
              </a:rPr>
              <a:t>Health Condition</a:t>
            </a:r>
          </a:p>
          <a:p>
            <a:pPr algn="ctr"/>
            <a:r>
              <a:rPr lang="en-US" dirty="0">
                <a:solidFill>
                  <a:srgbClr val="FFFFFF"/>
                </a:solidFill>
              </a:rPr>
              <a:t>(disorder or disease)</a:t>
            </a:r>
          </a:p>
        </p:txBody>
      </p:sp>
      <p:sp>
        <p:nvSpPr>
          <p:cNvPr id="19" name="Rectangle 18"/>
          <p:cNvSpPr/>
          <p:nvPr/>
        </p:nvSpPr>
        <p:spPr>
          <a:xfrm>
            <a:off x="3276600" y="3276600"/>
            <a:ext cx="2590800" cy="990600"/>
          </a:xfrm>
          <a:prstGeom prst="rect">
            <a:avLst/>
          </a:prstGeom>
          <a:solidFill>
            <a:srgbClr val="3C624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Activity</a:t>
            </a:r>
          </a:p>
        </p:txBody>
      </p:sp>
      <p:sp>
        <p:nvSpPr>
          <p:cNvPr id="20" name="Rectangle 19"/>
          <p:cNvSpPr/>
          <p:nvPr/>
        </p:nvSpPr>
        <p:spPr>
          <a:xfrm>
            <a:off x="228600" y="3276600"/>
            <a:ext cx="2590800" cy="990600"/>
          </a:xfrm>
          <a:prstGeom prst="rect">
            <a:avLst/>
          </a:prstGeom>
          <a:solidFill>
            <a:srgbClr val="3C624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rgbClr val="FFFFFF"/>
                </a:solidFill>
              </a:rPr>
              <a:t>Body Function</a:t>
            </a:r>
          </a:p>
          <a:p>
            <a:pPr algn="ctr"/>
            <a:r>
              <a:rPr lang="en-US">
                <a:solidFill>
                  <a:srgbClr val="FFFFFF"/>
                </a:solidFill>
              </a:rPr>
              <a:t>&amp; Structures</a:t>
            </a:r>
          </a:p>
        </p:txBody>
      </p:sp>
      <p:sp>
        <p:nvSpPr>
          <p:cNvPr id="21" name="Rectangle 20"/>
          <p:cNvSpPr/>
          <p:nvPr/>
        </p:nvSpPr>
        <p:spPr>
          <a:xfrm>
            <a:off x="6324600" y="3276600"/>
            <a:ext cx="2590800" cy="990600"/>
          </a:xfrm>
          <a:prstGeom prst="rect">
            <a:avLst/>
          </a:prstGeom>
          <a:solidFill>
            <a:srgbClr val="3C624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Participation</a:t>
            </a:r>
          </a:p>
        </p:txBody>
      </p:sp>
      <p:sp>
        <p:nvSpPr>
          <p:cNvPr id="22" name="Rectangle 21"/>
          <p:cNvSpPr/>
          <p:nvPr/>
        </p:nvSpPr>
        <p:spPr>
          <a:xfrm>
            <a:off x="1371600" y="5029200"/>
            <a:ext cx="2590800" cy="990600"/>
          </a:xfrm>
          <a:prstGeom prst="rect">
            <a:avLst/>
          </a:prstGeom>
          <a:solidFill>
            <a:srgbClr val="3C624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rgbClr val="FFFFFF"/>
                </a:solidFill>
              </a:rPr>
              <a:t>Environmental</a:t>
            </a:r>
          </a:p>
          <a:p>
            <a:pPr algn="ctr"/>
            <a:r>
              <a:rPr lang="en-US">
                <a:solidFill>
                  <a:srgbClr val="FFFFFF"/>
                </a:solidFill>
              </a:rPr>
              <a:t>Factors</a:t>
            </a:r>
          </a:p>
        </p:txBody>
      </p:sp>
      <p:sp>
        <p:nvSpPr>
          <p:cNvPr id="23" name="Rectangle 22"/>
          <p:cNvSpPr/>
          <p:nvPr/>
        </p:nvSpPr>
        <p:spPr>
          <a:xfrm>
            <a:off x="5105400" y="5029200"/>
            <a:ext cx="2590800" cy="990600"/>
          </a:xfrm>
          <a:prstGeom prst="rect">
            <a:avLst/>
          </a:prstGeom>
          <a:solidFill>
            <a:srgbClr val="3C624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rgbClr val="FFFFFF"/>
                </a:solidFill>
              </a:rPr>
              <a:t>Personal </a:t>
            </a:r>
          </a:p>
          <a:p>
            <a:pPr algn="ctr"/>
            <a:r>
              <a:rPr lang="en-US">
                <a:solidFill>
                  <a:srgbClr val="FFFFFF"/>
                </a:solidFill>
              </a:rPr>
              <a:t>Factors</a:t>
            </a:r>
          </a:p>
        </p:txBody>
      </p:sp>
      <p:cxnSp>
        <p:nvCxnSpPr>
          <p:cNvPr id="30" name="Elbow Connector 29"/>
          <p:cNvCxnSpPr>
            <a:stCxn id="16" idx="2"/>
            <a:endCxn id="19" idx="0"/>
          </p:cNvCxnSpPr>
          <p:nvPr/>
        </p:nvCxnSpPr>
        <p:spPr>
          <a:xfrm rot="5400000">
            <a:off x="4191001" y="2895600"/>
            <a:ext cx="762000" cy="3175"/>
          </a:xfrm>
          <a:prstGeom prst="bentConnector3">
            <a:avLst>
              <a:gd name="adj1" fmla="val 50000"/>
            </a:avLst>
          </a:prstGeom>
          <a:ln>
            <a:solidFill>
              <a:srgbClr val="3C624A"/>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20" idx="0"/>
            <a:endCxn id="21" idx="0"/>
          </p:cNvCxnSpPr>
          <p:nvPr/>
        </p:nvCxnSpPr>
        <p:spPr>
          <a:xfrm rot="5400000" flipH="1" flipV="1">
            <a:off x="4572000" y="228601"/>
            <a:ext cx="3175" cy="6096000"/>
          </a:xfrm>
          <a:prstGeom prst="bentConnector3">
            <a:avLst>
              <a:gd name="adj1" fmla="val 14395466"/>
            </a:avLst>
          </a:prstGeom>
          <a:ln>
            <a:solidFill>
              <a:srgbClr val="3C624A"/>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20" idx="3"/>
            <a:endCxn id="19" idx="1"/>
          </p:cNvCxnSpPr>
          <p:nvPr/>
        </p:nvCxnSpPr>
        <p:spPr>
          <a:xfrm>
            <a:off x="2819400" y="3771900"/>
            <a:ext cx="457200" cy="1588"/>
          </a:xfrm>
          <a:prstGeom prst="bentConnector3">
            <a:avLst>
              <a:gd name="adj1" fmla="val 50000"/>
            </a:avLst>
          </a:prstGeom>
          <a:ln>
            <a:solidFill>
              <a:srgbClr val="3C624A"/>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9" idx="3"/>
            <a:endCxn id="21" idx="1"/>
          </p:cNvCxnSpPr>
          <p:nvPr/>
        </p:nvCxnSpPr>
        <p:spPr>
          <a:xfrm>
            <a:off x="5867400" y="3771900"/>
            <a:ext cx="457200" cy="1588"/>
          </a:xfrm>
          <a:prstGeom prst="bentConnector3">
            <a:avLst>
              <a:gd name="adj1" fmla="val 50000"/>
            </a:avLst>
          </a:prstGeom>
          <a:ln>
            <a:solidFill>
              <a:srgbClr val="3C624A"/>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22" idx="0"/>
            <a:endCxn id="23" idx="0"/>
          </p:cNvCxnSpPr>
          <p:nvPr/>
        </p:nvCxnSpPr>
        <p:spPr>
          <a:xfrm rot="5400000" flipH="1" flipV="1">
            <a:off x="4533900" y="3162301"/>
            <a:ext cx="3175" cy="3733800"/>
          </a:xfrm>
          <a:prstGeom prst="bentConnector3">
            <a:avLst>
              <a:gd name="adj1" fmla="val 14395466"/>
            </a:avLst>
          </a:prstGeom>
          <a:ln>
            <a:solidFill>
              <a:srgbClr val="3C624A"/>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9" idx="2"/>
          </p:cNvCxnSpPr>
          <p:nvPr/>
        </p:nvCxnSpPr>
        <p:spPr>
          <a:xfrm flipH="1" flipV="1">
            <a:off x="4572000" y="4267200"/>
            <a:ext cx="1589" cy="490254"/>
          </a:xfrm>
          <a:prstGeom prst="straightConnector1">
            <a:avLst/>
          </a:prstGeom>
          <a:ln>
            <a:solidFill>
              <a:srgbClr val="3C624A"/>
            </a:solidFill>
            <a:tailEnd type="arrow"/>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20" idx="2"/>
            <a:endCxn id="21" idx="2"/>
          </p:cNvCxnSpPr>
          <p:nvPr/>
        </p:nvCxnSpPr>
        <p:spPr>
          <a:xfrm rot="16200000" flipH="1">
            <a:off x="4572000" y="1219201"/>
            <a:ext cx="3175" cy="6096000"/>
          </a:xfrm>
          <a:prstGeom prst="bentConnector3">
            <a:avLst>
              <a:gd name="adj1" fmla="val 14395466"/>
            </a:avLst>
          </a:prstGeom>
          <a:ln>
            <a:solidFill>
              <a:srgbClr val="3C624A"/>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048000" y="6396335"/>
            <a:ext cx="5486400" cy="461665"/>
          </a:xfrm>
          <a:prstGeom prst="rect">
            <a:avLst/>
          </a:prstGeom>
          <a:noFill/>
        </p:spPr>
        <p:txBody>
          <a:bodyPr wrap="square" rtlCol="0">
            <a:spAutoFit/>
          </a:bodyPr>
          <a:lstStyle/>
          <a:p>
            <a:r>
              <a:rPr lang="en-US" dirty="0">
                <a:hlinkClick r:id="rId3"/>
              </a:rPr>
              <a:t>http://</a:t>
            </a:r>
            <a:r>
              <a:rPr lang="en-US" dirty="0" smtClean="0">
                <a:hlinkClick r:id="rId3"/>
              </a:rPr>
              <a:t>www.who.int/classifications/icf/en</a:t>
            </a:r>
            <a:r>
              <a:rPr lang="en-US" dirty="0" smtClean="0"/>
              <a:t> </a:t>
            </a:r>
            <a:endParaRPr lang="en-US" dirty="0"/>
          </a:p>
        </p:txBody>
      </p:sp>
    </p:spTree>
    <p:extLst>
      <p:ext uri="{BB962C8B-B14F-4D97-AF65-F5344CB8AC3E}">
        <p14:creationId xmlns:p14="http://schemas.microsoft.com/office/powerpoint/2010/main" val="43988287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Functions and Structures</a:t>
            </a:r>
            <a:endParaRPr lang="en-US" dirty="0"/>
          </a:p>
        </p:txBody>
      </p:sp>
      <p:sp>
        <p:nvSpPr>
          <p:cNvPr id="3" name="Content Placeholder 2"/>
          <p:cNvSpPr>
            <a:spLocks noGrp="1"/>
          </p:cNvSpPr>
          <p:nvPr>
            <p:ph idx="1"/>
          </p:nvPr>
        </p:nvSpPr>
        <p:spPr/>
        <p:txBody>
          <a:bodyPr/>
          <a:lstStyle/>
          <a:p>
            <a:r>
              <a:rPr lang="en-US" sz="1800" dirty="0" smtClean="0"/>
              <a:t>Body Functions</a:t>
            </a:r>
          </a:p>
          <a:p>
            <a:pPr lvl="1"/>
            <a:r>
              <a:rPr lang="en-US" sz="1400" dirty="0" smtClean="0"/>
              <a:t>Chapter 1 Mental Functions</a:t>
            </a:r>
          </a:p>
          <a:p>
            <a:pPr lvl="1"/>
            <a:r>
              <a:rPr lang="en-US" sz="1400" dirty="0" smtClean="0"/>
              <a:t>Chapter 2 Sensory Functions and Pain</a:t>
            </a:r>
          </a:p>
          <a:p>
            <a:pPr lvl="1"/>
            <a:r>
              <a:rPr lang="en-US" sz="1400" dirty="0" smtClean="0"/>
              <a:t>Chapter 3 Voice and Speech Functions</a:t>
            </a:r>
          </a:p>
          <a:p>
            <a:pPr lvl="1"/>
            <a:r>
              <a:rPr lang="en-US" sz="1400" dirty="0" smtClean="0"/>
              <a:t>Chapter 4 Functions of the Cardiovascular, Hematological, Immunological and Respiratory Systems</a:t>
            </a:r>
          </a:p>
          <a:p>
            <a:pPr lvl="1"/>
            <a:r>
              <a:rPr lang="en-US" sz="1400" dirty="0" smtClean="0"/>
              <a:t>Chapter 5 Functions of the Digestive, Metabolic, and Endocrine Systems</a:t>
            </a:r>
          </a:p>
          <a:p>
            <a:pPr lvl="1"/>
            <a:r>
              <a:rPr lang="en-US" sz="1400" dirty="0" smtClean="0"/>
              <a:t>Chapter 6 Genitourinary and Reproductive Functions</a:t>
            </a:r>
          </a:p>
          <a:p>
            <a:pPr lvl="1"/>
            <a:r>
              <a:rPr lang="en-US" sz="1400" dirty="0" smtClean="0"/>
              <a:t>Chapter 7 Neuromusculoskeletal and Movement-related Functions</a:t>
            </a:r>
          </a:p>
          <a:p>
            <a:pPr lvl="1"/>
            <a:r>
              <a:rPr lang="en-US" sz="1400" dirty="0" smtClean="0"/>
              <a:t>Chapter 8 Functions of the Skin and Related Structures</a:t>
            </a:r>
          </a:p>
          <a:p>
            <a:r>
              <a:rPr lang="en-US" sz="1800" dirty="0" smtClean="0"/>
              <a:t>Body Structures</a:t>
            </a:r>
          </a:p>
          <a:p>
            <a:pPr lvl="1"/>
            <a:r>
              <a:rPr lang="en-US" sz="1400" dirty="0" smtClean="0"/>
              <a:t>Chapter 1 Structures of the Nervous System</a:t>
            </a:r>
          </a:p>
          <a:p>
            <a:pPr lvl="1"/>
            <a:r>
              <a:rPr lang="en-US" sz="1400" dirty="0" smtClean="0"/>
              <a:t>Chapter 2 The Eye, Ear and Related Structures</a:t>
            </a:r>
          </a:p>
          <a:p>
            <a:pPr lvl="1"/>
            <a:r>
              <a:rPr lang="en-US" sz="1400" dirty="0" smtClean="0"/>
              <a:t>Chapter 3 Structures Involved in Voice and Speech</a:t>
            </a:r>
          </a:p>
          <a:p>
            <a:pPr lvl="1"/>
            <a:r>
              <a:rPr lang="en-US" sz="1400" dirty="0" smtClean="0"/>
              <a:t>Chapter 4 Structures of the Cardiovascular, Immunological and Respiratory Systems</a:t>
            </a:r>
          </a:p>
          <a:p>
            <a:pPr lvl="1"/>
            <a:r>
              <a:rPr lang="en-US" sz="1400" dirty="0" smtClean="0"/>
              <a:t>Chapter 5 Structures Related to the Digestive, Metabolic, and Endocrine Systems</a:t>
            </a:r>
          </a:p>
          <a:p>
            <a:pPr lvl="1"/>
            <a:r>
              <a:rPr lang="en-US" sz="1400" dirty="0" smtClean="0"/>
              <a:t>Chapter 6 Structures Related to the Genitourinary and Reproductive  Systems</a:t>
            </a:r>
          </a:p>
          <a:p>
            <a:pPr lvl="1"/>
            <a:r>
              <a:rPr lang="en-US" sz="1400" dirty="0" smtClean="0"/>
              <a:t>Chapter 7 Structures Related to Movement</a:t>
            </a:r>
          </a:p>
          <a:p>
            <a:pPr lvl="1"/>
            <a:r>
              <a:rPr lang="en-US" sz="1400" dirty="0" smtClean="0"/>
              <a:t>Chapter 8 Skin and Related Structures</a:t>
            </a:r>
          </a:p>
        </p:txBody>
      </p:sp>
      <p:pic>
        <p:nvPicPr>
          <p:cNvPr id="4098" name="Picture 2" descr="WHO | World Health Organization"/>
          <p:cNvPicPr>
            <a:picLocks noChangeAspect="1" noChangeArrowheads="1"/>
          </p:cNvPicPr>
          <p:nvPr/>
        </p:nvPicPr>
        <p:blipFill>
          <a:blip r:embed="rId3" cstate="print"/>
          <a:srcRect/>
          <a:stretch>
            <a:fillRect/>
          </a:stretch>
        </p:blipFill>
        <p:spPr bwMode="auto">
          <a:xfrm>
            <a:off x="5325538" y="5620512"/>
            <a:ext cx="3437462" cy="123748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Activities and Participation</a:t>
            </a:r>
            <a:endParaRPr lang="en-US" dirty="0"/>
          </a:p>
        </p:txBody>
      </p:sp>
      <p:sp>
        <p:nvSpPr>
          <p:cNvPr id="3" name="Content Placeholder 2"/>
          <p:cNvSpPr>
            <a:spLocks noGrp="1"/>
          </p:cNvSpPr>
          <p:nvPr>
            <p:ph idx="1"/>
          </p:nvPr>
        </p:nvSpPr>
        <p:spPr/>
        <p:txBody>
          <a:bodyPr/>
          <a:lstStyle/>
          <a:p>
            <a:r>
              <a:rPr lang="en-US" dirty="0" smtClean="0"/>
              <a:t>Activities and Participation</a:t>
            </a:r>
          </a:p>
          <a:p>
            <a:pPr lvl="1"/>
            <a:r>
              <a:rPr lang="en-US" sz="1800" dirty="0" smtClean="0"/>
              <a:t>Chapter 1 Learning and Applying Knowledge</a:t>
            </a:r>
          </a:p>
          <a:p>
            <a:pPr lvl="1"/>
            <a:r>
              <a:rPr lang="en-US" sz="1800" dirty="0" smtClean="0"/>
              <a:t>Chapter 2 General Tasks and Demands</a:t>
            </a:r>
          </a:p>
          <a:p>
            <a:pPr lvl="1"/>
            <a:r>
              <a:rPr lang="en-US" sz="1800" dirty="0" smtClean="0"/>
              <a:t>Chapter 3 Communication</a:t>
            </a:r>
          </a:p>
          <a:p>
            <a:pPr lvl="1"/>
            <a:r>
              <a:rPr lang="en-US" sz="1800" dirty="0" smtClean="0"/>
              <a:t>Chapter 4 Mobility</a:t>
            </a:r>
          </a:p>
          <a:p>
            <a:pPr lvl="1"/>
            <a:r>
              <a:rPr lang="en-US" sz="1800" dirty="0" smtClean="0"/>
              <a:t>Chapter 5 Self-care</a:t>
            </a:r>
          </a:p>
          <a:p>
            <a:pPr lvl="1"/>
            <a:r>
              <a:rPr lang="en-US" sz="1800" dirty="0" smtClean="0"/>
              <a:t>Chapter 6 Domestic life</a:t>
            </a:r>
          </a:p>
          <a:p>
            <a:pPr lvl="1"/>
            <a:r>
              <a:rPr lang="en-US" sz="1800" dirty="0" smtClean="0"/>
              <a:t>Chapter 7 Interpersonal Interactions and Relationships</a:t>
            </a:r>
          </a:p>
          <a:p>
            <a:pPr lvl="1"/>
            <a:r>
              <a:rPr lang="en-US" sz="1800" dirty="0" smtClean="0"/>
              <a:t>Chapter 8 Major Life Areas</a:t>
            </a:r>
          </a:p>
          <a:p>
            <a:pPr lvl="1"/>
            <a:r>
              <a:rPr lang="en-US" sz="1800" dirty="0" smtClean="0"/>
              <a:t>Chapter 9 Community, Social and Civic Life</a:t>
            </a:r>
          </a:p>
        </p:txBody>
      </p:sp>
      <p:pic>
        <p:nvPicPr>
          <p:cNvPr id="5" name="Picture 2" descr="WHO | World Health Organization"/>
          <p:cNvPicPr>
            <a:picLocks noChangeAspect="1" noChangeArrowheads="1"/>
          </p:cNvPicPr>
          <p:nvPr/>
        </p:nvPicPr>
        <p:blipFill>
          <a:blip r:embed="rId3" cstate="print"/>
          <a:srcRect/>
          <a:stretch>
            <a:fillRect/>
          </a:stretch>
        </p:blipFill>
        <p:spPr bwMode="auto">
          <a:xfrm>
            <a:off x="2819400" y="5620512"/>
            <a:ext cx="3437462" cy="123748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Environmental Factors</a:t>
            </a:r>
            <a:endParaRPr lang="en-US" dirty="0"/>
          </a:p>
        </p:txBody>
      </p:sp>
      <p:sp>
        <p:nvSpPr>
          <p:cNvPr id="3" name="Content Placeholder 2"/>
          <p:cNvSpPr>
            <a:spLocks noGrp="1"/>
          </p:cNvSpPr>
          <p:nvPr>
            <p:ph idx="1"/>
          </p:nvPr>
        </p:nvSpPr>
        <p:spPr/>
        <p:txBody>
          <a:bodyPr/>
          <a:lstStyle/>
          <a:p>
            <a:r>
              <a:rPr lang="en-US" dirty="0" smtClean="0"/>
              <a:t>Chapter 1 Products and Technology</a:t>
            </a:r>
          </a:p>
          <a:p>
            <a:r>
              <a:rPr lang="en-US" dirty="0" smtClean="0"/>
              <a:t>Chapter 2 Natural Environment and Human-Made Changes to Environment</a:t>
            </a:r>
          </a:p>
          <a:p>
            <a:r>
              <a:rPr lang="en-US" dirty="0" smtClean="0"/>
              <a:t>Chapter 3 Support and Relationships</a:t>
            </a:r>
          </a:p>
          <a:p>
            <a:r>
              <a:rPr lang="en-US" dirty="0" smtClean="0"/>
              <a:t>Chapter 4 Attitudes</a:t>
            </a:r>
          </a:p>
          <a:p>
            <a:r>
              <a:rPr lang="en-US" dirty="0" smtClean="0"/>
              <a:t>Chapter 5 Services, Systems and Policies</a:t>
            </a:r>
          </a:p>
        </p:txBody>
      </p:sp>
      <p:pic>
        <p:nvPicPr>
          <p:cNvPr id="5" name="Picture 2" descr="WHO | World Health Organization"/>
          <p:cNvPicPr>
            <a:picLocks noChangeAspect="1" noChangeArrowheads="1"/>
          </p:cNvPicPr>
          <p:nvPr/>
        </p:nvPicPr>
        <p:blipFill>
          <a:blip r:embed="rId3" cstate="print"/>
          <a:srcRect/>
          <a:stretch>
            <a:fillRect/>
          </a:stretch>
        </p:blipFill>
        <p:spPr bwMode="auto">
          <a:xfrm>
            <a:off x="2819400" y="5620512"/>
            <a:ext cx="3437462" cy="123748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Measures Across the ICF</a:t>
            </a:r>
            <a:endParaRPr lang="en-US" dirty="0"/>
          </a:p>
        </p:txBody>
      </p:sp>
      <p:sp>
        <p:nvSpPr>
          <p:cNvPr id="4" name="Content Placeholder 3"/>
          <p:cNvSpPr>
            <a:spLocks noGrp="1"/>
          </p:cNvSpPr>
          <p:nvPr>
            <p:ph sz="half" idx="1"/>
          </p:nvPr>
        </p:nvSpPr>
        <p:spPr>
          <a:xfrm>
            <a:off x="0" y="1295400"/>
            <a:ext cx="3848100" cy="4267200"/>
          </a:xfrm>
        </p:spPr>
        <p:txBody>
          <a:bodyPr/>
          <a:lstStyle/>
          <a:p>
            <a:r>
              <a:rPr lang="en-US" dirty="0" smtClean="0"/>
              <a:t>Outcome measures exist across the ICF levels</a:t>
            </a:r>
          </a:p>
          <a:p>
            <a:pPr lvl="1"/>
            <a:r>
              <a:rPr lang="en-US" dirty="0" smtClean="0"/>
              <a:t>This enables health care professionals to quantify the various ways a health condition impacts an individual and assures a comprehensive approach to patient care</a:t>
            </a:r>
          </a:p>
        </p:txBody>
      </p:sp>
      <p:sp>
        <p:nvSpPr>
          <p:cNvPr id="5" name="Content Placeholder 4"/>
          <p:cNvSpPr>
            <a:spLocks noGrp="1"/>
          </p:cNvSpPr>
          <p:nvPr>
            <p:ph sz="half" idx="2"/>
          </p:nvPr>
        </p:nvSpPr>
        <p:spPr>
          <a:xfrm>
            <a:off x="4038600" y="1371600"/>
            <a:ext cx="4953000" cy="4267200"/>
          </a:xfrm>
        </p:spPr>
        <p:txBody>
          <a:bodyPr/>
          <a:lstStyle/>
          <a:p>
            <a:r>
              <a:rPr lang="en-US" dirty="0"/>
              <a:t>Body function and structure</a:t>
            </a:r>
          </a:p>
          <a:p>
            <a:pPr lvl="1"/>
            <a:r>
              <a:rPr lang="en-US" dirty="0"/>
              <a:t>Mini Mental Status Examination: a screening tool for cognition</a:t>
            </a:r>
          </a:p>
          <a:p>
            <a:r>
              <a:rPr lang="en-US" dirty="0"/>
              <a:t>Activity</a:t>
            </a:r>
          </a:p>
          <a:p>
            <a:pPr lvl="1"/>
            <a:r>
              <a:rPr lang="en-US" dirty="0"/>
              <a:t>Functional Independence Measure: </a:t>
            </a:r>
            <a:r>
              <a:rPr lang="en-US" dirty="0" smtClean="0"/>
              <a:t>used </a:t>
            </a:r>
            <a:r>
              <a:rPr lang="en-US" dirty="0"/>
              <a:t>in inpatient rehabilitation facilities to measure a variety of functional tasks and capabilities</a:t>
            </a:r>
          </a:p>
          <a:p>
            <a:r>
              <a:rPr lang="en-US" dirty="0"/>
              <a:t>Participation</a:t>
            </a:r>
          </a:p>
          <a:p>
            <a:pPr lvl="1"/>
            <a:r>
              <a:rPr lang="en-US" dirty="0" smtClean="0"/>
              <a:t>Community Integration Questionnaire: </a:t>
            </a:r>
            <a:r>
              <a:rPr lang="en-US" dirty="0"/>
              <a:t>a self-report </a:t>
            </a:r>
            <a:r>
              <a:rPr lang="en-US" dirty="0" smtClean="0"/>
              <a:t>measure of role function and community interaction</a:t>
            </a:r>
            <a:endParaRPr lang="en-US" dirty="0"/>
          </a:p>
        </p:txBody>
      </p:sp>
    </p:spTree>
    <p:extLst>
      <p:ext uri="{BB962C8B-B14F-4D97-AF65-F5344CB8AC3E}">
        <p14:creationId xmlns:p14="http://schemas.microsoft.com/office/powerpoint/2010/main" val="3302749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 Review</a:t>
            </a:r>
            <a:endParaRPr lang="en-US" dirty="0"/>
          </a:p>
        </p:txBody>
      </p:sp>
      <p:sp>
        <p:nvSpPr>
          <p:cNvPr id="3" name="Content Placeholder 2"/>
          <p:cNvSpPr>
            <a:spLocks noGrp="1"/>
          </p:cNvSpPr>
          <p:nvPr>
            <p:ph idx="1"/>
          </p:nvPr>
        </p:nvSpPr>
        <p:spPr/>
        <p:txBody>
          <a:bodyPr/>
          <a:lstStyle/>
          <a:p>
            <a:r>
              <a:rPr lang="en-US" sz="2800" dirty="0" smtClean="0"/>
              <a:t>What is an outcome measure?</a:t>
            </a:r>
          </a:p>
          <a:p>
            <a:r>
              <a:rPr lang="en-US" sz="2800" dirty="0" smtClean="0"/>
              <a:t>Why measure patient characteristics using standardized outcome instruments? </a:t>
            </a:r>
          </a:p>
          <a:p>
            <a:r>
              <a:rPr lang="en-US" sz="2800" dirty="0" smtClean="0"/>
              <a:t>What are the benefits of outcome measurement using standardized instruments?</a:t>
            </a:r>
          </a:p>
          <a:p>
            <a:r>
              <a:rPr lang="en-US" sz="2800" dirty="0" smtClean="0"/>
              <a:t>What are some barriers to outcome measurement?</a:t>
            </a:r>
          </a:p>
          <a:p>
            <a:r>
              <a:rPr lang="en-US" sz="2800" dirty="0" smtClean="0"/>
              <a:t>What facilitates outcome measurement?</a:t>
            </a:r>
          </a:p>
          <a:p>
            <a:r>
              <a:rPr lang="en-US" sz="2800" dirty="0" smtClean="0"/>
              <a:t>What classification systems are available to guide thinking about outcomes?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3" name="Content Placeholder 2"/>
          <p:cNvSpPr>
            <a:spLocks noGrp="1"/>
          </p:cNvSpPr>
          <p:nvPr>
            <p:ph idx="1"/>
          </p:nvPr>
        </p:nvSpPr>
        <p:spPr>
          <a:xfrm>
            <a:off x="685800" y="1524000"/>
            <a:ext cx="7848600" cy="4876800"/>
          </a:xfrm>
        </p:spPr>
        <p:txBody>
          <a:bodyPr/>
          <a:lstStyle/>
          <a:p>
            <a:pPr lvl="0">
              <a:buNone/>
            </a:pPr>
            <a:r>
              <a:rPr lang="en-US" dirty="0" smtClean="0">
                <a:solidFill>
                  <a:schemeClr val="tx1"/>
                </a:solidFill>
              </a:rPr>
              <a:t>The learner will be able to…</a:t>
            </a:r>
          </a:p>
          <a:p>
            <a:pPr marL="457200" lvl="0" indent="-457200">
              <a:buFont typeface="+mj-lt"/>
              <a:buAutoNum type="arabicPeriod"/>
            </a:pPr>
            <a:r>
              <a:rPr lang="en-US" dirty="0" smtClean="0">
                <a:solidFill>
                  <a:schemeClr val="tx1"/>
                </a:solidFill>
              </a:rPr>
              <a:t>Recognize the value and importance of using classification schemes and outcome measures to evaluate of Body Function and Body Structure, Activity, and Personal, and Environmental Factors that influence Participation.  </a:t>
            </a:r>
          </a:p>
          <a:p>
            <a:pPr marL="457200" lvl="0" indent="-457200">
              <a:buFont typeface="+mj-lt"/>
              <a:buAutoNum type="arabicPeriod"/>
            </a:pPr>
            <a:r>
              <a:rPr lang="en-US" dirty="0" smtClean="0">
                <a:solidFill>
                  <a:schemeClr val="tx1"/>
                </a:solidFill>
              </a:rPr>
              <a:t>Evaluate, interpret, and document client goals and outcomes in clinical practice using a client-centered approach.</a:t>
            </a:r>
          </a:p>
          <a:p>
            <a:pPr marL="457200" lvl="0" indent="-457200">
              <a:buFont typeface="+mj-lt"/>
              <a:buAutoNum type="arabicPeriod"/>
            </a:pPr>
            <a:r>
              <a:rPr lang="en-US" dirty="0" smtClean="0"/>
              <a:t>Increase one’s capacity to effectively utilize resources to assist with outcome measure selection, including the use of online databases to find assessment tools and interpret their measurement properties.</a:t>
            </a:r>
          </a:p>
          <a:p>
            <a:pPr marL="457200" lvl="0" indent="-457200">
              <a:buNone/>
            </a:pPr>
            <a:endParaRPr lang="en-US" dirty="0" smtClean="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pPr algn="ctr"/>
            <a:r>
              <a:rPr lang="en-US" sz="4000" dirty="0" smtClean="0"/>
              <a:t>Questions and</a:t>
            </a:r>
            <a:br>
              <a:rPr lang="en-US" sz="4000" dirty="0" smtClean="0"/>
            </a:br>
            <a:r>
              <a:rPr lang="en-US" sz="4000" dirty="0" smtClean="0"/>
              <a:t>Discussion</a:t>
            </a:r>
            <a:endParaRPr lang="en-US" sz="4000" dirty="0"/>
          </a:p>
        </p:txBody>
      </p:sp>
      <p:sp>
        <p:nvSpPr>
          <p:cNvPr id="9" name="Content Placeholder 8"/>
          <p:cNvSpPr>
            <a:spLocks noGrp="1"/>
          </p:cNvSpPr>
          <p:nvPr>
            <p:ph type="subTitle" idx="1"/>
          </p:nvPr>
        </p:nvSpPr>
        <p:spPr>
          <a:xfrm>
            <a:off x="457200" y="3886200"/>
            <a:ext cx="8229600" cy="1752600"/>
          </a:xfrm>
        </p:spPr>
        <p:txBody>
          <a:bodyPr/>
          <a:lstStyle/>
          <a:p>
            <a:r>
              <a:rPr lang="en-US" dirty="0" smtClean="0"/>
              <a:t>  </a:t>
            </a:r>
          </a:p>
        </p:txBody>
      </p:sp>
      <p:pic>
        <p:nvPicPr>
          <p:cNvPr id="2050" name="Picture 2"/>
          <p:cNvPicPr>
            <a:picLocks noChangeAspect="1" noChangeArrowheads="1"/>
          </p:cNvPicPr>
          <p:nvPr/>
        </p:nvPicPr>
        <p:blipFill>
          <a:blip r:embed="rId3" cstate="print"/>
          <a:srcRect/>
          <a:stretch>
            <a:fillRect/>
          </a:stretch>
        </p:blipFill>
        <p:spPr bwMode="auto">
          <a:xfrm>
            <a:off x="3124200" y="3733800"/>
            <a:ext cx="2857500" cy="28575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Staff</a:t>
            </a:r>
            <a:endParaRPr lang="en-US" dirty="0"/>
          </a:p>
        </p:txBody>
      </p:sp>
      <p:sp>
        <p:nvSpPr>
          <p:cNvPr id="3" name="Content Placeholder 2"/>
          <p:cNvSpPr>
            <a:spLocks noGrp="1"/>
          </p:cNvSpPr>
          <p:nvPr>
            <p:ph idx="1"/>
          </p:nvPr>
        </p:nvSpPr>
        <p:spPr>
          <a:xfrm>
            <a:off x="304800" y="1371600"/>
            <a:ext cx="8686800" cy="4953000"/>
          </a:xfrm>
        </p:spPr>
        <p:txBody>
          <a:bodyPr/>
          <a:lstStyle/>
          <a:p>
            <a:pPr marL="342900" lvl="1" indent="-342900">
              <a:buSzPct val="125000"/>
              <a:buFontTx/>
              <a:buChar char="•"/>
            </a:pPr>
            <a:r>
              <a:rPr lang="en-US" dirty="0" smtClean="0">
                <a:solidFill>
                  <a:schemeClr val="tx1"/>
                </a:solidFill>
              </a:rPr>
              <a:t>Allen Heinemann, PhD – Director of CROR, at Rehabilitation Institute of Chicago, Northwestern University PM&amp;R</a:t>
            </a:r>
          </a:p>
          <a:p>
            <a:pPr marL="342900" lvl="1" indent="-342900">
              <a:buSzPct val="125000"/>
              <a:buFontTx/>
              <a:buChar char="•"/>
            </a:pPr>
            <a:r>
              <a:rPr lang="en-US" dirty="0" smtClean="0"/>
              <a:t>Joy Hammel, PhD, OTR/L, FAOTA – Professor, Occupational Therapy and Disability Studies, University of Illinois at Chicago</a:t>
            </a:r>
          </a:p>
          <a:p>
            <a:pPr marL="342900" lvl="1" indent="-342900">
              <a:buSzPct val="125000"/>
              <a:buFontTx/>
              <a:buChar char="•"/>
            </a:pPr>
            <a:r>
              <a:rPr lang="en-US" dirty="0" smtClean="0">
                <a:solidFill>
                  <a:schemeClr val="tx1"/>
                </a:solidFill>
              </a:rPr>
              <a:t>Carolyn M. Baum, PhD, OTR/L, FAOTA – Professor, Occupational Therapy, Neurology and Social Work, Washington University School of Medicine</a:t>
            </a:r>
          </a:p>
          <a:p>
            <a:pPr marL="342900" lvl="1" indent="-342900">
              <a:buSzPct val="125000"/>
              <a:buFontTx/>
              <a:buChar char="•"/>
            </a:pPr>
            <a:r>
              <a:rPr lang="en-US" dirty="0" smtClean="0"/>
              <a:t>Jennifer Moore, PT, DHS, NCS – Clinical Practice Leader, Neurological Physical Therapy, Rehabilitation Institute of Chicago</a:t>
            </a:r>
          </a:p>
          <a:p>
            <a:pPr marL="342900" lvl="1" indent="-342900">
              <a:buSzPct val="125000"/>
              <a:buFontTx/>
              <a:buChar char="•"/>
            </a:pPr>
            <a:r>
              <a:rPr lang="en-US" dirty="0" smtClean="0"/>
              <a:t>Jennifer Piatt, PhD, CTRS  – Assistant Professor, Recreational Therapy, Public Health, Indiana University</a:t>
            </a:r>
          </a:p>
          <a:p>
            <a:pPr marL="342900" lvl="1" indent="-342900">
              <a:buSzPct val="125000"/>
              <a:buFontTx/>
              <a:buChar char="•"/>
            </a:pPr>
            <a:r>
              <a:rPr lang="en-US" dirty="0" smtClean="0"/>
              <a:t>Kirsten Potter, PT, DPT, MS, NCS – Associate Professor, Physical Therapy, Rockhurst University</a:t>
            </a:r>
          </a:p>
          <a:p>
            <a:pPr marL="342900" lvl="1" indent="-342900">
              <a:buSzPct val="125000"/>
              <a:buFontTx/>
              <a:buChar char="•"/>
            </a:pPr>
            <a:r>
              <a:rPr lang="en-US" dirty="0" smtClean="0"/>
              <a:t>Jillian Bateman, OTD/OTR/L, CCRC – Project Manager, CROR Rehabilitation Institute of Chicago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Contributors</a:t>
            </a:r>
            <a:endParaRPr lang="en-US" dirty="0"/>
          </a:p>
        </p:txBody>
      </p:sp>
      <p:sp>
        <p:nvSpPr>
          <p:cNvPr id="3" name="Content Placeholder 2"/>
          <p:cNvSpPr>
            <a:spLocks noGrp="1"/>
          </p:cNvSpPr>
          <p:nvPr>
            <p:ph idx="1"/>
          </p:nvPr>
        </p:nvSpPr>
        <p:spPr>
          <a:xfrm>
            <a:off x="304800" y="1371600"/>
            <a:ext cx="8686800" cy="4953000"/>
          </a:xfrm>
        </p:spPr>
        <p:txBody>
          <a:bodyPr/>
          <a:lstStyle/>
          <a:p>
            <a:pPr marL="342900" lvl="1" indent="-342900">
              <a:buSzPct val="125000"/>
              <a:buFontTx/>
              <a:buChar char="•"/>
            </a:pPr>
            <a:r>
              <a:rPr lang="en-US" sz="2400" dirty="0" smtClean="0"/>
              <a:t>Anne Deutsch, PhD – Clinical Research Scientist, Rehabilitation Institute of Chicago</a:t>
            </a:r>
          </a:p>
          <a:p>
            <a:pPr marL="342900" lvl="1" indent="-342900">
              <a:buSzPct val="125000"/>
              <a:buFontTx/>
              <a:buChar char="•"/>
            </a:pPr>
            <a:r>
              <a:rPr lang="en-US" sz="2400" dirty="0" smtClean="0"/>
              <a:t>Richard Gershon, PhD – Professor and Associate Chair, Medical and Social Sciences, Northwestern University</a:t>
            </a:r>
          </a:p>
          <a:p>
            <a:pPr marL="342900" lvl="1" indent="-342900">
              <a:buSzPct val="125000"/>
              <a:buFontTx/>
              <a:buChar char="•"/>
            </a:pPr>
            <a:r>
              <a:rPr lang="en-US" sz="2400" dirty="0" smtClean="0"/>
              <a:t>Allan Kozlowski, PT, PhD – Clinical Research Scientist, Mt. Sinai School of Medicine</a:t>
            </a:r>
          </a:p>
          <a:p>
            <a:pPr marL="342900" lvl="1" indent="-342900">
              <a:buSzPct val="125000"/>
              <a:buFontTx/>
              <a:buChar char="•"/>
            </a:pPr>
            <a:r>
              <a:rPr lang="en-US" sz="2400" dirty="0" smtClean="0"/>
              <a:t>Jason Raad, PhD – Project Manager, CROR, Rehabilitation Institute of Chicago</a:t>
            </a:r>
          </a:p>
          <a:p>
            <a:pPr marL="342900" lvl="1" indent="-342900">
              <a:buSzPct val="125000"/>
              <a:buFontTx/>
              <a:buChar char="•"/>
            </a:pPr>
            <a:r>
              <a:rPr lang="en-US" sz="2400" dirty="0" smtClean="0"/>
              <a:t>Kathleen Stevens, PhD RN –Nursing Education, Rehabilitation Institute of Chicago</a:t>
            </a:r>
            <a:r>
              <a:rPr lang="en-US" sz="2400" dirty="0" smtClean="0">
                <a:solidFill>
                  <a:schemeClr val="tx1"/>
                </a:solidFill>
              </a:rPr>
              <a:t>, Northwestern University PM&amp;R</a:t>
            </a:r>
          </a:p>
          <a:p>
            <a:pPr marL="342900" lvl="1" indent="-342900">
              <a:buSzPct val="125000"/>
              <a:buFontTx/>
              <a:buChar char="•"/>
            </a:pPr>
            <a:endParaRPr lang="en-US" sz="2400" dirty="0" smtClean="0">
              <a:solidFill>
                <a:schemeClr val="tx1"/>
              </a:solidFill>
            </a:endParaRP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lstStyle/>
          <a:p>
            <a:pPr lvl="0"/>
            <a:r>
              <a:rPr lang="en-US" dirty="0" err="1" smtClean="0"/>
              <a:t>Jette</a:t>
            </a:r>
            <a:r>
              <a:rPr lang="en-US" dirty="0" smtClean="0"/>
              <a:t> DU, </a:t>
            </a:r>
            <a:r>
              <a:rPr lang="en-US" dirty="0" err="1" smtClean="0"/>
              <a:t>Halbert</a:t>
            </a:r>
            <a:r>
              <a:rPr lang="en-US" dirty="0" smtClean="0"/>
              <a:t> J, Iverson C, </a:t>
            </a:r>
            <a:r>
              <a:rPr lang="en-US" dirty="0" err="1" smtClean="0"/>
              <a:t>Miceli</a:t>
            </a:r>
            <a:r>
              <a:rPr lang="en-US" dirty="0" smtClean="0"/>
              <a:t> E, Shah P. Use of standardized outcome measures in physical therapist practice: perceptions and applications. Phys </a:t>
            </a:r>
            <a:r>
              <a:rPr lang="en-US" dirty="0" err="1" smtClean="0"/>
              <a:t>Ther</a:t>
            </a:r>
            <a:r>
              <a:rPr lang="en-US" dirty="0" smtClean="0"/>
              <a:t> 2009; 89:125-135.</a:t>
            </a:r>
          </a:p>
          <a:p>
            <a:pPr lvl="0"/>
            <a:r>
              <a:rPr lang="en-US" dirty="0" smtClean="0"/>
              <a:t>Johnson, Maas &amp; Moorhead (</a:t>
            </a:r>
            <a:r>
              <a:rPr lang="en-US" dirty="0" err="1" smtClean="0"/>
              <a:t>Eds</a:t>
            </a:r>
            <a:r>
              <a:rPr lang="en-US" dirty="0" smtClean="0"/>
              <a:t>). Nursing Outcomes Classification (NOC). 2nd ed. St. Louis: Mosby Kay; 2000.</a:t>
            </a:r>
          </a:p>
          <a:p>
            <a:pPr lvl="0"/>
            <a:r>
              <a:rPr lang="en-US" dirty="0" err="1" smtClean="0"/>
              <a:t>Swinkels</a:t>
            </a:r>
            <a:r>
              <a:rPr lang="en-US" dirty="0" smtClean="0"/>
              <a:t> RA, van </a:t>
            </a:r>
            <a:r>
              <a:rPr lang="en-US" dirty="0" err="1" smtClean="0"/>
              <a:t>Peppen</a:t>
            </a:r>
            <a:r>
              <a:rPr lang="en-US" dirty="0" smtClean="0"/>
              <a:t> RP, </a:t>
            </a:r>
            <a:r>
              <a:rPr lang="en-US" dirty="0" err="1" smtClean="0"/>
              <a:t>Wittink</a:t>
            </a:r>
            <a:r>
              <a:rPr lang="en-US" dirty="0" smtClean="0"/>
              <a:t> H, </a:t>
            </a:r>
            <a:r>
              <a:rPr lang="en-US" dirty="0" err="1" smtClean="0"/>
              <a:t>Custers</a:t>
            </a:r>
            <a:r>
              <a:rPr lang="en-US" dirty="0" smtClean="0"/>
              <a:t> JW, </a:t>
            </a:r>
            <a:r>
              <a:rPr lang="en-US" dirty="0" err="1" smtClean="0"/>
              <a:t>Beurskens</a:t>
            </a:r>
            <a:r>
              <a:rPr lang="en-US" dirty="0" smtClean="0"/>
              <a:t> AJ. Current use and barriers and facilitators for implementation of standardized measures in physical therapy in the Netherlands. BMC </a:t>
            </a:r>
            <a:r>
              <a:rPr lang="en-US" dirty="0" err="1" smtClean="0"/>
              <a:t>Musculoskelet</a:t>
            </a:r>
            <a:r>
              <a:rPr lang="en-US" dirty="0" smtClean="0"/>
              <a:t> </a:t>
            </a:r>
            <a:r>
              <a:rPr lang="en-US" dirty="0" err="1" smtClean="0"/>
              <a:t>Disord</a:t>
            </a:r>
            <a:r>
              <a:rPr lang="en-US" dirty="0" smtClean="0"/>
              <a:t> 2011 May 22; 12:106.</a:t>
            </a:r>
          </a:p>
          <a:p>
            <a:r>
              <a:rPr lang="en-US" dirty="0" smtClean="0"/>
              <a:t>Finch E, Brooks D, Stratford P, Mayo, N.</a:t>
            </a:r>
            <a:r>
              <a:rPr lang="en-US" i="1" dirty="0" smtClean="0"/>
              <a:t> </a:t>
            </a:r>
            <a:r>
              <a:rPr lang="en-US" dirty="0" smtClean="0"/>
              <a:t>Physical rehabilitation outcome measures. 2nd ed. Hamilton: BC Decker; 2002.</a:t>
            </a:r>
          </a:p>
          <a:p>
            <a:pPr lvl="0">
              <a:buNone/>
            </a:pPr>
            <a:endParaRPr lang="en-US" dirty="0" smtClean="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lvl="0"/>
            <a:r>
              <a:rPr lang="en-US" dirty="0" smtClean="0"/>
              <a:t>Kay T, Myers A, </a:t>
            </a:r>
            <a:r>
              <a:rPr lang="en-US" dirty="0" err="1" smtClean="0"/>
              <a:t>Huijbregts</a:t>
            </a:r>
            <a:r>
              <a:rPr lang="en-US" dirty="0" smtClean="0"/>
              <a:t> M. How far have we come since 1992? A comparative survey of physiotherapists' use of outcome measures. </a:t>
            </a:r>
            <a:r>
              <a:rPr lang="en-US" dirty="0" err="1" smtClean="0"/>
              <a:t>Physiother</a:t>
            </a:r>
            <a:r>
              <a:rPr lang="en-US" dirty="0" smtClean="0"/>
              <a:t> Can 2001; 53(4):268-275.  </a:t>
            </a:r>
          </a:p>
          <a:p>
            <a:pPr lvl="0"/>
            <a:r>
              <a:rPr lang="en-US" dirty="0" smtClean="0"/>
              <a:t>Cole B, Finch E, </a:t>
            </a:r>
            <a:r>
              <a:rPr lang="en-US" dirty="0" err="1" smtClean="0"/>
              <a:t>Gowland</a:t>
            </a:r>
            <a:r>
              <a:rPr lang="en-US" dirty="0" smtClean="0"/>
              <a:t> C, Mayo, N. Physical rehabilitation outcome measures. Ontario: Canadian Physiotherapy Association; 1994.</a:t>
            </a:r>
          </a:p>
          <a:p>
            <a:r>
              <a:rPr lang="en-US" dirty="0" smtClean="0"/>
              <a:t>Moore J., Raad J, Ehrlich-Jones L, Heinemann AW. Development and Use of a Knowledge Translation Tool: The Rehabilitation Measures Database, Archives of Physical Medicine and Rehabilitation, in press. </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Copyright Information</a:t>
            </a:r>
            <a:endParaRPr lang="en-US" dirty="0"/>
          </a:p>
        </p:txBody>
      </p:sp>
      <p:sp>
        <p:nvSpPr>
          <p:cNvPr id="3" name="Content Placeholder 2"/>
          <p:cNvSpPr>
            <a:spLocks noGrp="1"/>
          </p:cNvSpPr>
          <p:nvPr>
            <p:ph idx="4294967295"/>
          </p:nvPr>
        </p:nvSpPr>
        <p:spPr>
          <a:xfrm>
            <a:off x="381000" y="1828800"/>
            <a:ext cx="8077200" cy="4267200"/>
          </a:xfrm>
        </p:spPr>
        <p:txBody>
          <a:bodyPr/>
          <a:lstStyle/>
          <a:p>
            <a:pPr>
              <a:buNone/>
            </a:pPr>
            <a:r>
              <a:rPr lang="en-US" dirty="0" smtClean="0"/>
              <a:t>© 2013 by the Rehabilitation Institute of Chicago.  This work is licensed under a Creative Commons license at </a:t>
            </a:r>
            <a:r>
              <a:rPr lang="en-US" u="sng" dirty="0" smtClean="0">
                <a:hlinkClick r:id="rId2"/>
              </a:rPr>
              <a:t>http://creativecommons.org/licenses/by-nc-nd/3.0/deed.en_US</a:t>
            </a:r>
            <a:r>
              <a:rPr lang="en-US" dirty="0" smtClean="0"/>
              <a:t>.  You are free to copy, distribute, and transmit the work, subject to the conditions listed in the license.  For permission to modify this work or to use it for commercial purposes, please e-mail Allen Heinemann </a:t>
            </a:r>
            <a:r>
              <a:rPr lang="en-US" smtClean="0"/>
              <a:t>at </a:t>
            </a:r>
            <a:r>
              <a:rPr lang="en-US" smtClean="0">
                <a:hlinkClick r:id="rId3"/>
              </a:rPr>
              <a:t>aheinemann@ric.org</a:t>
            </a:r>
            <a:r>
              <a:rPr lang="en-US" smtClean="0"/>
              <a:t>.</a:t>
            </a:r>
            <a:endParaRPr lang="en-US" dirty="0" smtClean="0"/>
          </a:p>
          <a:p>
            <a:pPr>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 continued</a:t>
            </a:r>
            <a:endParaRPr lang="en-US" dirty="0"/>
          </a:p>
        </p:txBody>
      </p:sp>
      <p:sp>
        <p:nvSpPr>
          <p:cNvPr id="3" name="Content Placeholder 2"/>
          <p:cNvSpPr>
            <a:spLocks noGrp="1"/>
          </p:cNvSpPr>
          <p:nvPr>
            <p:ph idx="1"/>
          </p:nvPr>
        </p:nvSpPr>
        <p:spPr>
          <a:xfrm>
            <a:off x="685800" y="1524000"/>
            <a:ext cx="7848600" cy="4876800"/>
          </a:xfrm>
        </p:spPr>
        <p:txBody>
          <a:bodyPr/>
          <a:lstStyle/>
          <a:p>
            <a:pPr marL="457200" indent="-457200">
              <a:buFont typeface="+mj-lt"/>
              <a:buAutoNum type="arabicPeriod" startAt="4"/>
            </a:pPr>
            <a:r>
              <a:rPr lang="en-US" dirty="0" smtClean="0"/>
              <a:t>Critically evaluate measurement properties of existing outcome measures for application in clinical practice, including validity, reliability, responsiveness, and clinical utility.</a:t>
            </a:r>
            <a:endParaRPr lang="en-US" dirty="0" smtClean="0">
              <a:solidFill>
                <a:schemeClr val="tx1"/>
              </a:solidFill>
            </a:endParaRPr>
          </a:p>
          <a:p>
            <a:pPr marL="457200" lvl="0" indent="-457200">
              <a:buFont typeface="+mj-lt"/>
              <a:buAutoNum type="arabicPeriod" startAt="4"/>
            </a:pPr>
            <a:r>
              <a:rPr lang="en-US" dirty="0" smtClean="0">
                <a:solidFill>
                  <a:schemeClr val="tx1"/>
                </a:solidFill>
              </a:rPr>
              <a:t>Identify strategies to facilitate the use of outcome measures in clinical practice.</a:t>
            </a:r>
          </a:p>
          <a:p>
            <a:pPr marL="457200" lvl="0" indent="-457200">
              <a:buFont typeface="+mj-lt"/>
              <a:buAutoNum type="arabicPeriod" startAt="4"/>
            </a:pPr>
            <a:r>
              <a:rPr lang="en-US" dirty="0" smtClean="0">
                <a:solidFill>
                  <a:schemeClr val="tx1"/>
                </a:solidFill>
              </a:rPr>
              <a:t>Identify strategies to overcome common barriers to implementing outcome measurement in clinical practice.</a:t>
            </a:r>
          </a:p>
          <a:p>
            <a:pPr marL="457200" lvl="0" indent="-457200">
              <a:buFont typeface="+mj-lt"/>
              <a:buAutoNum type="arabicPeriod" startAt="4"/>
            </a:pPr>
            <a:r>
              <a:rPr lang="en-US" dirty="0" smtClean="0">
                <a:solidFill>
                  <a:schemeClr val="tx1"/>
                </a:solidFill>
              </a:rPr>
              <a:t>Effectively sustain outcome measurement use across his or her practice, and across practice sites or programs.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Course Outline</a:t>
            </a:r>
            <a:endParaRPr lang="en-US" dirty="0"/>
          </a:p>
        </p:txBody>
      </p:sp>
      <p:sp>
        <p:nvSpPr>
          <p:cNvPr id="5" name="Content Placeholder 4"/>
          <p:cNvSpPr>
            <a:spLocks noGrp="1"/>
          </p:cNvSpPr>
          <p:nvPr>
            <p:ph sz="half" idx="1"/>
          </p:nvPr>
        </p:nvSpPr>
        <p:spPr>
          <a:xfrm>
            <a:off x="304800" y="1371600"/>
            <a:ext cx="4229100" cy="5715000"/>
          </a:xfrm>
        </p:spPr>
        <p:txBody>
          <a:bodyPr/>
          <a:lstStyle/>
          <a:p>
            <a:pPr>
              <a:buNone/>
            </a:pPr>
            <a:r>
              <a:rPr lang="en-US" sz="2400" b="1" dirty="0" smtClean="0">
                <a:solidFill>
                  <a:schemeClr val="tx1"/>
                </a:solidFill>
              </a:rPr>
              <a:t>Module 1</a:t>
            </a:r>
          </a:p>
          <a:p>
            <a:pPr>
              <a:buNone/>
            </a:pPr>
            <a:r>
              <a:rPr lang="en-US" sz="2400" b="1" dirty="0" smtClean="0">
                <a:solidFill>
                  <a:srgbClr val="00B050"/>
                </a:solidFill>
              </a:rPr>
              <a:t>Introduction: </a:t>
            </a:r>
            <a:r>
              <a:rPr lang="en-US" sz="2400" dirty="0" smtClean="0">
                <a:solidFill>
                  <a:schemeClr val="tx1"/>
                </a:solidFill>
              </a:rPr>
              <a:t>Why Measure?</a:t>
            </a:r>
          </a:p>
          <a:p>
            <a:pPr>
              <a:buNone/>
            </a:pPr>
            <a:r>
              <a:rPr lang="en-US" sz="2400" b="1" dirty="0" smtClean="0">
                <a:solidFill>
                  <a:srgbClr val="00B050"/>
                </a:solidFill>
              </a:rPr>
              <a:t>Objective 1:</a:t>
            </a:r>
            <a:r>
              <a:rPr lang="en-US" sz="2400" b="1" dirty="0" smtClean="0">
                <a:solidFill>
                  <a:srgbClr val="006612"/>
                </a:solidFill>
              </a:rPr>
              <a:t> </a:t>
            </a:r>
            <a:r>
              <a:rPr lang="en-US" sz="2400" dirty="0" smtClean="0">
                <a:solidFill>
                  <a:schemeClr val="tx1"/>
                </a:solidFill>
              </a:rPr>
              <a:t>Classification Systems </a:t>
            </a:r>
          </a:p>
          <a:p>
            <a:pPr>
              <a:buNone/>
            </a:pPr>
            <a:r>
              <a:rPr lang="en-US" sz="2400" b="1" dirty="0" smtClean="0"/>
              <a:t>Module 2</a:t>
            </a:r>
          </a:p>
          <a:p>
            <a:pPr>
              <a:buNone/>
            </a:pPr>
            <a:r>
              <a:rPr lang="en-US" sz="2400" b="1" dirty="0" smtClean="0">
                <a:solidFill>
                  <a:srgbClr val="00B050"/>
                </a:solidFill>
              </a:rPr>
              <a:t>Objective 2: </a:t>
            </a:r>
            <a:r>
              <a:rPr lang="en-US" sz="2400" dirty="0" smtClean="0">
                <a:solidFill>
                  <a:srgbClr val="000000"/>
                </a:solidFill>
              </a:rPr>
              <a:t>Interpret and document outcomes in clinical practice</a:t>
            </a:r>
          </a:p>
          <a:p>
            <a:pPr>
              <a:buNone/>
            </a:pPr>
            <a:r>
              <a:rPr lang="en-US" sz="2400" b="1" dirty="0" smtClean="0">
                <a:solidFill>
                  <a:srgbClr val="00B050"/>
                </a:solidFill>
              </a:rPr>
              <a:t>Objective 3:</a:t>
            </a:r>
            <a:r>
              <a:rPr lang="en-US" sz="2400" dirty="0" smtClean="0">
                <a:solidFill>
                  <a:srgbClr val="000000"/>
                </a:solidFill>
              </a:rPr>
              <a:t> Facilitate skills to access web-based databases and to select measures </a:t>
            </a:r>
            <a:endParaRPr lang="en-US" sz="2400" dirty="0" smtClean="0"/>
          </a:p>
          <a:p>
            <a:pPr>
              <a:buNone/>
            </a:pPr>
            <a:endParaRPr lang="en-US" dirty="0" smtClean="0">
              <a:solidFill>
                <a:schemeClr val="tx1"/>
              </a:solidFill>
            </a:endParaRPr>
          </a:p>
          <a:p>
            <a:pPr lvl="3"/>
            <a:endParaRPr lang="en-US" sz="1800" dirty="0" smtClean="0"/>
          </a:p>
        </p:txBody>
      </p:sp>
      <p:sp>
        <p:nvSpPr>
          <p:cNvPr id="8" name="Content Placeholder 7"/>
          <p:cNvSpPr>
            <a:spLocks noGrp="1"/>
          </p:cNvSpPr>
          <p:nvPr>
            <p:ph sz="half" idx="2"/>
          </p:nvPr>
        </p:nvSpPr>
        <p:spPr>
          <a:xfrm>
            <a:off x="4686300" y="1371600"/>
            <a:ext cx="4152900" cy="4267200"/>
          </a:xfrm>
        </p:spPr>
        <p:txBody>
          <a:bodyPr/>
          <a:lstStyle/>
          <a:p>
            <a:pPr lvl="0">
              <a:buClrTx/>
              <a:buSzTx/>
              <a:buNone/>
              <a:defRPr/>
            </a:pPr>
            <a:r>
              <a:rPr lang="en-US" sz="2400" b="1" dirty="0" smtClean="0"/>
              <a:t>Module 3</a:t>
            </a:r>
          </a:p>
          <a:p>
            <a:pPr>
              <a:buNone/>
              <a:defRPr/>
            </a:pPr>
            <a:r>
              <a:rPr lang="en-US" sz="2400" b="1" dirty="0" smtClean="0">
                <a:solidFill>
                  <a:srgbClr val="00B050"/>
                </a:solidFill>
              </a:rPr>
              <a:t>Objective 4: </a:t>
            </a:r>
            <a:r>
              <a:rPr lang="en-US" sz="2400" dirty="0" smtClean="0">
                <a:solidFill>
                  <a:srgbClr val="000000"/>
                </a:solidFill>
              </a:rPr>
              <a:t>Measurement properties</a:t>
            </a:r>
            <a:endParaRPr lang="en-US" sz="2400" dirty="0" smtClean="0"/>
          </a:p>
          <a:p>
            <a:pPr lvl="0">
              <a:buClrTx/>
              <a:buSzTx/>
              <a:buNone/>
              <a:defRPr/>
            </a:pPr>
            <a:r>
              <a:rPr lang="en-US" sz="2400" b="1" dirty="0" smtClean="0"/>
              <a:t>Module 4</a:t>
            </a:r>
          </a:p>
          <a:p>
            <a:pPr lvl="0">
              <a:buClrTx/>
              <a:buSzTx/>
              <a:buNone/>
              <a:defRPr/>
            </a:pPr>
            <a:r>
              <a:rPr lang="en-US" sz="2400" b="1" dirty="0" smtClean="0">
                <a:solidFill>
                  <a:srgbClr val="00B050"/>
                </a:solidFill>
              </a:rPr>
              <a:t>Objective 5:</a:t>
            </a:r>
            <a:r>
              <a:rPr lang="en-US" sz="2400" dirty="0" smtClean="0"/>
              <a:t> Strategies to facilitate use of measures</a:t>
            </a:r>
          </a:p>
          <a:p>
            <a:pPr lvl="0">
              <a:buClrTx/>
              <a:buSzTx/>
              <a:buNone/>
              <a:defRPr/>
            </a:pPr>
            <a:r>
              <a:rPr lang="en-US" sz="2400" b="1" dirty="0" smtClean="0">
                <a:solidFill>
                  <a:srgbClr val="00B050"/>
                </a:solidFill>
              </a:rPr>
              <a:t>Objective 6:</a:t>
            </a:r>
            <a:r>
              <a:rPr lang="en-US" sz="2400" dirty="0" smtClean="0"/>
              <a:t> Strategies to identify and overcome barriers</a:t>
            </a:r>
          </a:p>
          <a:p>
            <a:pPr lvl="0">
              <a:buClrTx/>
              <a:buSzTx/>
              <a:buNone/>
              <a:defRPr/>
            </a:pPr>
            <a:r>
              <a:rPr lang="en-US" sz="2400" b="1" dirty="0" smtClean="0">
                <a:solidFill>
                  <a:srgbClr val="00B050"/>
                </a:solidFill>
              </a:rPr>
              <a:t>Objective 7:</a:t>
            </a:r>
            <a:r>
              <a:rPr lang="en-US" sz="2400" dirty="0" smtClean="0"/>
              <a:t> Sustaining measurement in practice</a:t>
            </a:r>
          </a:p>
          <a:p>
            <a:pPr lvl="0">
              <a:buClrTx/>
              <a:buSzTx/>
              <a:buNone/>
              <a:defRPr/>
            </a:pPr>
            <a:endParaRPr lang="en-US" sz="3600" dirty="0" smtClean="0"/>
          </a:p>
          <a:p>
            <a:pPr lvl="0">
              <a:buClrTx/>
              <a:buSzTx/>
              <a:buNone/>
              <a:defRPr/>
            </a:pPr>
            <a:endParaRPr lang="en-US" sz="3200" dirty="0" smtClean="0"/>
          </a:p>
          <a:p>
            <a:pPr>
              <a:buNone/>
            </a:pPr>
            <a:endParaRPr lang="en-US" dirty="0" smtClean="0">
              <a:solidFill>
                <a:srgbClr val="000000"/>
              </a:solidFill>
            </a:endParaRPr>
          </a:p>
          <a:p>
            <a:pPr>
              <a:buNone/>
            </a:pPr>
            <a:endParaRPr lang="en-US" dirty="0" smtClean="0">
              <a:solidFill>
                <a:schemeClr val="tx1"/>
              </a:solidFill>
            </a:endParaRPr>
          </a:p>
          <a:p>
            <a:endParaRPr lang="en-US" sz="2800" dirty="0"/>
          </a:p>
        </p:txBody>
      </p:sp>
      <p:sp>
        <p:nvSpPr>
          <p:cNvPr id="6" name="Content Placeholder 7"/>
          <p:cNvSpPr txBox="1">
            <a:spLocks/>
          </p:cNvSpPr>
          <p:nvPr/>
        </p:nvSpPr>
        <p:spPr bwMode="auto">
          <a:xfrm>
            <a:off x="5105400" y="3429000"/>
            <a:ext cx="3733800" cy="3429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9" name="Content Placeholder 7"/>
          <p:cNvSpPr txBox="1">
            <a:spLocks/>
          </p:cNvSpPr>
          <p:nvPr/>
        </p:nvSpPr>
        <p:spPr bwMode="auto">
          <a:xfrm>
            <a:off x="6362700" y="4572000"/>
            <a:ext cx="5562600" cy="2590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2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nodePh="1">
                                  <p:stCondLst>
                                    <p:cond delay="0"/>
                                  </p:stCondLst>
                                  <p:endCondLst>
                                    <p:cond evt="begin" delay="0">
                                      <p:tn val="35"/>
                                    </p:cond>
                                  </p:end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nodePh="1">
                                  <p:stCondLst>
                                    <p:cond delay="0"/>
                                  </p:stCondLst>
                                  <p:endCondLst>
                                    <p:cond evt="begin" delay="0">
                                      <p:tn val="40"/>
                                    </p:cond>
                                  </p:end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Audience</a:t>
            </a:r>
            <a:endParaRPr lang="en-US" dirty="0"/>
          </a:p>
        </p:txBody>
      </p:sp>
      <p:sp>
        <p:nvSpPr>
          <p:cNvPr id="3" name="Content Placeholder 2"/>
          <p:cNvSpPr>
            <a:spLocks noGrp="1"/>
          </p:cNvSpPr>
          <p:nvPr>
            <p:ph idx="1"/>
          </p:nvPr>
        </p:nvSpPr>
        <p:spPr>
          <a:xfrm>
            <a:off x="457200" y="1371600"/>
            <a:ext cx="8153400" cy="4267200"/>
          </a:xfrm>
        </p:spPr>
        <p:txBody>
          <a:bodyPr/>
          <a:lstStyle/>
          <a:p>
            <a:r>
              <a:rPr lang="en-US" sz="3600" dirty="0" smtClean="0">
                <a:solidFill>
                  <a:schemeClr val="tx1"/>
                </a:solidFill>
              </a:rPr>
              <a:t>Rehabilitation </a:t>
            </a:r>
            <a:r>
              <a:rPr lang="en-US" sz="3600" dirty="0"/>
              <a:t>P</a:t>
            </a:r>
            <a:r>
              <a:rPr lang="en-US" sz="3600" dirty="0" smtClean="0">
                <a:solidFill>
                  <a:schemeClr val="tx1"/>
                </a:solidFill>
              </a:rPr>
              <a:t>rofessional Students/Trainees</a:t>
            </a:r>
          </a:p>
          <a:p>
            <a:pPr lvl="1"/>
            <a:r>
              <a:rPr lang="en-US" sz="3200" dirty="0" smtClean="0">
                <a:solidFill>
                  <a:schemeClr val="tx1"/>
                </a:solidFill>
              </a:rPr>
              <a:t>Physical Therapy</a:t>
            </a:r>
          </a:p>
          <a:p>
            <a:pPr lvl="1"/>
            <a:r>
              <a:rPr lang="en-US" sz="3200" dirty="0" smtClean="0">
                <a:solidFill>
                  <a:schemeClr val="tx1"/>
                </a:solidFill>
              </a:rPr>
              <a:t>Occupational Therapy</a:t>
            </a:r>
          </a:p>
          <a:p>
            <a:pPr lvl="1"/>
            <a:r>
              <a:rPr lang="en-US" sz="3200" dirty="0" smtClean="0">
                <a:solidFill>
                  <a:schemeClr val="tx1"/>
                </a:solidFill>
              </a:rPr>
              <a:t>Speech and Language Pathology</a:t>
            </a:r>
          </a:p>
          <a:p>
            <a:pPr lvl="1"/>
            <a:r>
              <a:rPr lang="en-US" sz="3200" dirty="0" smtClean="0">
                <a:solidFill>
                  <a:schemeClr val="tx1"/>
                </a:solidFill>
              </a:rPr>
              <a:t>Nursing</a:t>
            </a:r>
          </a:p>
          <a:p>
            <a:pPr lvl="1"/>
            <a:r>
              <a:rPr lang="en-US" sz="3200" dirty="0" smtClean="0">
                <a:solidFill>
                  <a:schemeClr val="tx1"/>
                </a:solidFill>
              </a:rPr>
              <a:t>Recreational Therapy</a:t>
            </a:r>
          </a:p>
          <a:p>
            <a:pPr lvl="1"/>
            <a:r>
              <a:rPr lang="en-US" sz="3200" dirty="0" smtClean="0"/>
              <a:t>Physiatry</a:t>
            </a:r>
          </a:p>
          <a:p>
            <a:pPr lvl="1"/>
            <a:r>
              <a:rPr lang="en-US" sz="3200" dirty="0" smtClean="0">
                <a:solidFill>
                  <a:schemeClr val="tx1"/>
                </a:solidFill>
              </a:rPr>
              <a:t>And other disciplines </a:t>
            </a:r>
            <a:r>
              <a:rPr lang="en-US" sz="3200" dirty="0" smtClean="0"/>
              <a:t>serving rehabilitation patients</a:t>
            </a:r>
            <a:endParaRPr lang="en-US" sz="3200" dirty="0" smtClean="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pPr algn="ctr"/>
            <a:r>
              <a:rPr lang="en-US" cap="none" dirty="0" smtClean="0">
                <a:latin typeface="Arial" pitchFamily="34" charset="0"/>
                <a:cs typeface="Arial" pitchFamily="34" charset="0"/>
              </a:rPr>
              <a:t>Module I: Introduction</a:t>
            </a:r>
            <a:endParaRPr lang="en-US" cap="none" dirty="0">
              <a:latin typeface="Arial" pitchFamily="34" charset="0"/>
              <a:cs typeface="Arial" pitchFamily="34" charset="0"/>
            </a:endParaRPr>
          </a:p>
        </p:txBody>
      </p:sp>
      <p:sp>
        <p:nvSpPr>
          <p:cNvPr id="9" name="Content Placeholder 8"/>
          <p:cNvSpPr>
            <a:spLocks noGrp="1"/>
          </p:cNvSpPr>
          <p:nvPr>
            <p:ph type="subTitle" idx="1"/>
          </p:nvPr>
        </p:nvSpPr>
        <p:spPr/>
        <p:txBody>
          <a:bodyPr/>
          <a:lstStyle/>
          <a:p>
            <a:pPr marL="457200" indent="-457200" algn="l">
              <a:buFont typeface="+mj-lt"/>
              <a:buAutoNum type="arabicPeriod"/>
            </a:pPr>
            <a:r>
              <a:rPr lang="en-US" sz="2800" dirty="0" smtClean="0">
                <a:solidFill>
                  <a:schemeClr val="tx1"/>
                </a:solidFill>
                <a:latin typeface="Arial" pitchFamily="34" charset="0"/>
                <a:cs typeface="Arial" pitchFamily="34" charset="0"/>
              </a:rPr>
              <a:t>Definitions</a:t>
            </a:r>
          </a:p>
          <a:p>
            <a:pPr marL="457200" indent="-457200" algn="l">
              <a:buFont typeface="+mj-lt"/>
              <a:buAutoNum type="arabicPeriod"/>
            </a:pPr>
            <a:r>
              <a:rPr lang="en-US" sz="2800" dirty="0" smtClean="0">
                <a:solidFill>
                  <a:schemeClr val="tx1"/>
                </a:solidFill>
                <a:latin typeface="Arial" pitchFamily="34" charset="0"/>
                <a:cs typeface="Arial" pitchFamily="34" charset="0"/>
              </a:rPr>
              <a:t>Benefits of measurement</a:t>
            </a:r>
          </a:p>
          <a:p>
            <a:pPr marL="457200" indent="-457200" algn="l">
              <a:buFont typeface="+mj-lt"/>
              <a:buAutoNum type="arabicPeriod"/>
            </a:pPr>
            <a:r>
              <a:rPr lang="en-US" sz="2800" dirty="0" smtClean="0">
                <a:solidFill>
                  <a:schemeClr val="tx1"/>
                </a:solidFill>
                <a:latin typeface="Arial" pitchFamily="34" charset="0"/>
                <a:cs typeface="Arial" pitchFamily="34" charset="0"/>
              </a:rPr>
              <a:t>Barriers to measurement</a:t>
            </a:r>
          </a:p>
          <a:p>
            <a:pPr marL="457200" indent="-457200" algn="l">
              <a:buFont typeface="+mj-lt"/>
              <a:buAutoNum type="arabicPeriod"/>
            </a:pPr>
            <a:r>
              <a:rPr lang="en-US" sz="2800" dirty="0" smtClean="0">
                <a:solidFill>
                  <a:schemeClr val="tx1"/>
                </a:solidFill>
                <a:latin typeface="Arial" pitchFamily="34" charset="0"/>
                <a:cs typeface="Arial" pitchFamily="34" charset="0"/>
              </a:rPr>
              <a:t>Outcomes classification system (ICF)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77200" cy="533400"/>
          </a:xfrm>
        </p:spPr>
        <p:txBody>
          <a:bodyPr/>
          <a:lstStyle/>
          <a:p>
            <a:r>
              <a:rPr lang="en-US" dirty="0" smtClean="0"/>
              <a:t>1. Definitions</a:t>
            </a:r>
            <a:endParaRPr lang="en-US" dirty="0"/>
          </a:p>
        </p:txBody>
      </p:sp>
      <p:sp>
        <p:nvSpPr>
          <p:cNvPr id="3" name="Content Placeholder 2"/>
          <p:cNvSpPr>
            <a:spLocks noGrp="1"/>
          </p:cNvSpPr>
          <p:nvPr>
            <p:ph idx="1"/>
          </p:nvPr>
        </p:nvSpPr>
        <p:spPr>
          <a:xfrm>
            <a:off x="228600" y="1371600"/>
            <a:ext cx="8915400" cy="4267200"/>
          </a:xfrm>
        </p:spPr>
        <p:txBody>
          <a:bodyPr/>
          <a:lstStyle/>
          <a:p>
            <a:r>
              <a:rPr lang="en-US" sz="2800" dirty="0" smtClean="0">
                <a:solidFill>
                  <a:schemeClr val="tx1"/>
                </a:solidFill>
              </a:rPr>
              <a:t>What is an outcome?</a:t>
            </a:r>
          </a:p>
          <a:p>
            <a:pPr lvl="1"/>
            <a:r>
              <a:rPr lang="en-US" dirty="0" smtClean="0">
                <a:solidFill>
                  <a:schemeClr val="tx1"/>
                </a:solidFill>
              </a:rPr>
              <a:t>A measurable individual, family, or community state, behavior or perception that is measured along a continuum and is responsive to clinical interventions.</a:t>
            </a:r>
          </a:p>
          <a:p>
            <a:r>
              <a:rPr lang="en-US" sz="2800" dirty="0" smtClean="0"/>
              <a:t>What is an outcome measure?</a:t>
            </a:r>
          </a:p>
          <a:p>
            <a:pPr lvl="1"/>
            <a:r>
              <a:rPr lang="en-US" dirty="0" smtClean="0"/>
              <a:t>A set of items that are used to create scores that are “intended to quantify a patient’s performance or health status based on standardized evaluation protocols or close ended questions.” (Jette, </a:t>
            </a:r>
            <a:r>
              <a:rPr lang="en-US" dirty="0" err="1" smtClean="0"/>
              <a:t>Halbert</a:t>
            </a:r>
            <a:r>
              <a:rPr lang="en-US" dirty="0" smtClean="0"/>
              <a:t>, Iverson, </a:t>
            </a:r>
            <a:r>
              <a:rPr lang="en-US" dirty="0" err="1" smtClean="0"/>
              <a:t>Miceli</a:t>
            </a:r>
            <a:r>
              <a:rPr lang="en-US" dirty="0" smtClean="0"/>
              <a:t>, Shah, 2009)</a:t>
            </a:r>
            <a:endParaRPr lang="en-US" dirty="0" smtClean="0">
              <a:solidFill>
                <a:schemeClr val="tx1"/>
              </a:solidFill>
            </a:endParaRPr>
          </a:p>
          <a:p>
            <a:r>
              <a:rPr lang="en-US" sz="2800" dirty="0" smtClean="0">
                <a:solidFill>
                  <a:schemeClr val="tx1"/>
                </a:solidFill>
              </a:rPr>
              <a:t>Why measure patient characteristics using standardized outcome instruments? </a:t>
            </a:r>
          </a:p>
          <a:p>
            <a:pPr lvl="1"/>
            <a:r>
              <a:rPr lang="en-US" dirty="0" smtClean="0">
                <a:solidFill>
                  <a:schemeClr val="tx1"/>
                </a:solidFill>
              </a:rPr>
              <a:t>Documentation in electronic records</a:t>
            </a:r>
          </a:p>
          <a:p>
            <a:pPr lvl="1"/>
            <a:r>
              <a:rPr lang="en-US" dirty="0" smtClean="0">
                <a:solidFill>
                  <a:schemeClr val="tx1"/>
                </a:solidFill>
              </a:rPr>
              <a:t>For use in clinical information systems</a:t>
            </a:r>
          </a:p>
          <a:p>
            <a:pPr lvl="1"/>
            <a:r>
              <a:rPr lang="en-US" dirty="0" smtClean="0">
                <a:solidFill>
                  <a:schemeClr val="tx1"/>
                </a:solidFill>
              </a:rPr>
              <a:t>For the development of clinical knowledge and professional education</a:t>
            </a:r>
          </a:p>
          <a:p>
            <a:pPr lvl="1"/>
            <a:r>
              <a:rPr lang="en-US" dirty="0" smtClean="0">
                <a:solidFill>
                  <a:schemeClr val="tx1"/>
                </a:solidFill>
              </a:rPr>
              <a:t>Resource allocation and accountability</a:t>
            </a:r>
          </a:p>
        </p:txBody>
      </p:sp>
      <p:sp>
        <p:nvSpPr>
          <p:cNvPr id="8" name="TextBox 7"/>
          <p:cNvSpPr txBox="1"/>
          <p:nvPr/>
        </p:nvSpPr>
        <p:spPr>
          <a:xfrm>
            <a:off x="5410200" y="6172200"/>
            <a:ext cx="2858475" cy="338554"/>
          </a:xfrm>
          <a:prstGeom prst="rect">
            <a:avLst/>
          </a:prstGeom>
          <a:noFill/>
        </p:spPr>
        <p:txBody>
          <a:bodyPr wrap="none" rtlCol="0">
            <a:spAutoFit/>
          </a:bodyPr>
          <a:lstStyle/>
          <a:p>
            <a:r>
              <a:rPr lang="en-US" sz="1600" dirty="0" smtClean="0">
                <a:latin typeface="+mn-lt"/>
              </a:rPr>
              <a:t>(Johnson, Maas &amp; Moorhead, 2000)</a:t>
            </a:r>
            <a:endParaRPr lang="en-US" sz="16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153400" cy="533400"/>
          </a:xfrm>
        </p:spPr>
        <p:txBody>
          <a:bodyPr/>
          <a:lstStyle/>
          <a:p>
            <a:r>
              <a:rPr lang="en-US" dirty="0" smtClean="0"/>
              <a:t>In patient care, outcome measures help:</a:t>
            </a:r>
            <a:endParaRPr lang="en-US" dirty="0"/>
          </a:p>
        </p:txBody>
      </p:sp>
      <p:sp>
        <p:nvSpPr>
          <p:cNvPr id="3" name="Content Placeholder 2"/>
          <p:cNvSpPr>
            <a:spLocks noGrp="1"/>
          </p:cNvSpPr>
          <p:nvPr>
            <p:ph idx="1"/>
          </p:nvPr>
        </p:nvSpPr>
        <p:spPr/>
        <p:txBody>
          <a:bodyPr/>
          <a:lstStyle/>
          <a:p>
            <a:r>
              <a:rPr lang="en-US" dirty="0" smtClean="0"/>
              <a:t>Establish a patient’s baseline status</a:t>
            </a:r>
          </a:p>
          <a:p>
            <a:r>
              <a:rPr lang="en-US" dirty="0" smtClean="0"/>
              <a:t>Track a patient’s progress to determine the effectiveness of the plan of care</a:t>
            </a:r>
          </a:p>
          <a:p>
            <a:r>
              <a:rPr lang="en-US" dirty="0" smtClean="0"/>
              <a:t>Inform patients of their progress in a quantifiable manner</a:t>
            </a:r>
          </a:p>
          <a:p>
            <a:r>
              <a:rPr lang="en-US" dirty="0" smtClean="0"/>
              <a:t>Inform payers of patient progress to enhance reimbursement</a:t>
            </a:r>
          </a:p>
          <a:p>
            <a:r>
              <a:rPr lang="en-US" dirty="0" smtClean="0"/>
              <a:t>Provide data collected over time to improve care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Benefits of Outcome Measurement</a:t>
            </a:r>
            <a:endParaRPr lang="en-US" dirty="0"/>
          </a:p>
        </p:txBody>
      </p:sp>
      <p:graphicFrame>
        <p:nvGraphicFramePr>
          <p:cNvPr id="5" name="Content Placeholder 4"/>
          <p:cNvGraphicFramePr>
            <a:graphicFrameLocks noGrp="1"/>
          </p:cNvGraphicFramePr>
          <p:nvPr>
            <p:ph idx="1"/>
          </p:nvPr>
        </p:nvGraphicFramePr>
        <p:xfrm>
          <a:off x="228600" y="1447800"/>
          <a:ext cx="8763000" cy="5232713"/>
        </p:xfrm>
        <a:graphic>
          <a:graphicData uri="http://schemas.openxmlformats.org/drawingml/2006/table">
            <a:tbl>
              <a:tblPr firstRow="1" bandRow="1">
                <a:tableStyleId>{5C22544A-7EE6-4342-B048-85BDC9FD1C3A}</a:tableStyleId>
              </a:tblPr>
              <a:tblGrid>
                <a:gridCol w="2286000"/>
                <a:gridCol w="4343400"/>
                <a:gridCol w="2133600"/>
              </a:tblGrid>
              <a:tr h="532742">
                <a:tc>
                  <a:txBody>
                    <a:bodyPr/>
                    <a:lstStyle/>
                    <a:p>
                      <a:pPr algn="l"/>
                      <a:endParaRPr lang="en-US" sz="2400" b="1" dirty="0">
                        <a:solidFill>
                          <a:srgbClr val="00B050"/>
                        </a:solidFill>
                      </a:endParaRPr>
                    </a:p>
                  </a:txBody>
                  <a:tcPr>
                    <a:solidFill>
                      <a:schemeClr val="bg1"/>
                    </a:solidFill>
                  </a:tcPr>
                </a:tc>
                <a:tc>
                  <a:txBody>
                    <a:bodyPr/>
                    <a:lstStyle/>
                    <a:p>
                      <a:pPr algn="l"/>
                      <a:r>
                        <a:rPr lang="en-US" sz="2400" dirty="0" smtClean="0">
                          <a:solidFill>
                            <a:srgbClr val="00B050"/>
                          </a:solidFill>
                        </a:rPr>
                        <a:t>Individual</a:t>
                      </a:r>
                      <a:endParaRPr lang="en-US" sz="2400" dirty="0">
                        <a:solidFill>
                          <a:srgbClr val="00B050"/>
                        </a:solidFill>
                      </a:endParaRPr>
                    </a:p>
                  </a:txBody>
                  <a:tcPr>
                    <a:solidFill>
                      <a:schemeClr val="bg1"/>
                    </a:solidFill>
                  </a:tcPr>
                </a:tc>
                <a:tc>
                  <a:txBody>
                    <a:bodyPr/>
                    <a:lstStyle/>
                    <a:p>
                      <a:pPr algn="l"/>
                      <a:r>
                        <a:rPr lang="en-US" sz="2400" dirty="0" smtClean="0">
                          <a:solidFill>
                            <a:srgbClr val="00B050"/>
                          </a:solidFill>
                        </a:rPr>
                        <a:t>Group/ Organization</a:t>
                      </a:r>
                      <a:endParaRPr lang="en-US" sz="2400" dirty="0">
                        <a:solidFill>
                          <a:srgbClr val="00B050"/>
                        </a:solidFill>
                      </a:endParaRPr>
                    </a:p>
                  </a:txBody>
                  <a:tcPr>
                    <a:solidFill>
                      <a:schemeClr val="bg1"/>
                    </a:solidFill>
                  </a:tcPr>
                </a:tc>
              </a:tr>
              <a:tr h="958936">
                <a:tc>
                  <a:txBody>
                    <a:bodyPr/>
                    <a:lstStyle/>
                    <a:p>
                      <a:pPr algn="l"/>
                      <a:r>
                        <a:rPr lang="en-US" sz="2400" b="1" dirty="0" smtClean="0">
                          <a:solidFill>
                            <a:srgbClr val="00B050"/>
                          </a:solidFill>
                        </a:rPr>
                        <a:t>Health </a:t>
                      </a:r>
                    </a:p>
                    <a:p>
                      <a:pPr algn="l"/>
                      <a:r>
                        <a:rPr lang="en-US" sz="2400" b="1" dirty="0" smtClean="0">
                          <a:solidFill>
                            <a:srgbClr val="00B050"/>
                          </a:solidFill>
                        </a:rPr>
                        <a:t>Professionals</a:t>
                      </a:r>
                      <a:endParaRPr lang="en-US" sz="2400" b="1" dirty="0">
                        <a:solidFill>
                          <a:srgbClr val="00B050"/>
                        </a:solidFill>
                      </a:endParaRPr>
                    </a:p>
                  </a:txBody>
                  <a:tcPr/>
                </a:tc>
                <a:tc>
                  <a:txBody>
                    <a:bodyPr/>
                    <a:lstStyle/>
                    <a:p>
                      <a:pPr algn="l"/>
                      <a:r>
                        <a:rPr lang="en-US" sz="2400" dirty="0" smtClean="0"/>
                        <a:t>Clinical Decisions &amp; Competence</a:t>
                      </a:r>
                      <a:endParaRPr lang="en-US" sz="2400" dirty="0"/>
                    </a:p>
                  </a:txBody>
                  <a:tcPr/>
                </a:tc>
                <a:tc>
                  <a:txBody>
                    <a:bodyPr/>
                    <a:lstStyle/>
                    <a:p>
                      <a:pPr algn="l"/>
                      <a:r>
                        <a:rPr lang="en-US" sz="2400" dirty="0" smtClean="0"/>
                        <a:t>Accountability</a:t>
                      </a:r>
                      <a:endParaRPr lang="en-US" sz="2400" dirty="0"/>
                    </a:p>
                  </a:txBody>
                  <a:tcPr/>
                </a:tc>
              </a:tr>
              <a:tr h="958936">
                <a:tc>
                  <a:txBody>
                    <a:bodyPr/>
                    <a:lstStyle/>
                    <a:p>
                      <a:pPr algn="l"/>
                      <a:r>
                        <a:rPr lang="en-US" sz="2400" b="1" dirty="0" smtClean="0">
                          <a:solidFill>
                            <a:srgbClr val="00B050"/>
                          </a:solidFill>
                        </a:rPr>
                        <a:t>Colleagues/ </a:t>
                      </a:r>
                    </a:p>
                    <a:p>
                      <a:pPr algn="l"/>
                      <a:r>
                        <a:rPr lang="en-US" sz="2400" b="1" dirty="0" smtClean="0">
                          <a:solidFill>
                            <a:srgbClr val="00B050"/>
                          </a:solidFill>
                        </a:rPr>
                        <a:t>Referral</a:t>
                      </a:r>
                      <a:r>
                        <a:rPr lang="en-US" sz="2400" b="1" baseline="0" dirty="0" smtClean="0">
                          <a:solidFill>
                            <a:srgbClr val="00B050"/>
                          </a:solidFill>
                        </a:rPr>
                        <a:t> Sources</a:t>
                      </a:r>
                      <a:endParaRPr lang="en-US" sz="2400" b="1" dirty="0">
                        <a:solidFill>
                          <a:srgbClr val="00B050"/>
                        </a:solidFill>
                      </a:endParaRPr>
                    </a:p>
                  </a:txBody>
                  <a:tcPr/>
                </a:tc>
                <a:tc>
                  <a:txBody>
                    <a:bodyPr/>
                    <a:lstStyle/>
                    <a:p>
                      <a:pPr algn="l"/>
                      <a:r>
                        <a:rPr lang="en-US" sz="2400" dirty="0" smtClean="0"/>
                        <a:t>Communication</a:t>
                      </a:r>
                      <a:endParaRPr lang="en-US" sz="2400" dirty="0"/>
                    </a:p>
                  </a:txBody>
                  <a:tcPr/>
                </a:tc>
                <a:tc>
                  <a:txBody>
                    <a:bodyPr/>
                    <a:lstStyle/>
                    <a:p>
                      <a:pPr algn="l"/>
                      <a:r>
                        <a:rPr lang="en-US" sz="2400" dirty="0" smtClean="0"/>
                        <a:t>Efficiency</a:t>
                      </a:r>
                      <a:endParaRPr lang="en-US" sz="2400" dirty="0"/>
                    </a:p>
                  </a:txBody>
                  <a:tcPr/>
                </a:tc>
              </a:tr>
              <a:tr h="688168">
                <a:tc>
                  <a:txBody>
                    <a:bodyPr/>
                    <a:lstStyle/>
                    <a:p>
                      <a:pPr algn="l"/>
                      <a:r>
                        <a:rPr lang="en-US" sz="2400" b="1" dirty="0" smtClean="0">
                          <a:solidFill>
                            <a:srgbClr val="00B050"/>
                          </a:solidFill>
                        </a:rPr>
                        <a:t>Patients</a:t>
                      </a:r>
                      <a:endParaRPr lang="en-US" sz="2400" b="1" dirty="0">
                        <a:solidFill>
                          <a:srgbClr val="00B050"/>
                        </a:solidFill>
                      </a:endParaRPr>
                    </a:p>
                  </a:txBody>
                  <a:tcPr/>
                </a:tc>
                <a:tc>
                  <a:txBody>
                    <a:bodyPr/>
                    <a:lstStyle/>
                    <a:p>
                      <a:pPr algn="l"/>
                      <a:r>
                        <a:rPr lang="en-US" sz="2400" dirty="0" smtClean="0"/>
                        <a:t>Communication &amp; Engagement</a:t>
                      </a:r>
                      <a:endParaRPr lang="en-US" sz="2400" dirty="0"/>
                    </a:p>
                  </a:txBody>
                  <a:tcPr/>
                </a:tc>
                <a:tc>
                  <a:txBody>
                    <a:bodyPr/>
                    <a:lstStyle/>
                    <a:p>
                      <a:pPr algn="l"/>
                      <a:r>
                        <a:rPr lang="en-US" sz="2400" dirty="0" smtClean="0"/>
                        <a:t>Effectiveness</a:t>
                      </a:r>
                      <a:endParaRPr lang="en-US" sz="2400" dirty="0"/>
                    </a:p>
                  </a:txBody>
                  <a:tcPr/>
                </a:tc>
              </a:tr>
              <a:tr h="609600">
                <a:tc>
                  <a:txBody>
                    <a:bodyPr/>
                    <a:lstStyle/>
                    <a:p>
                      <a:pPr algn="l"/>
                      <a:r>
                        <a:rPr lang="en-US" sz="2400" b="1" dirty="0" smtClean="0">
                          <a:solidFill>
                            <a:srgbClr val="00B050"/>
                          </a:solidFill>
                        </a:rPr>
                        <a:t>Insurers/Payers</a:t>
                      </a:r>
                      <a:endParaRPr lang="en-US" sz="2400" b="1" dirty="0">
                        <a:solidFill>
                          <a:srgbClr val="00B050"/>
                        </a:solidFill>
                      </a:endParaRPr>
                    </a:p>
                  </a:txBody>
                  <a:tcPr/>
                </a:tc>
                <a:tc>
                  <a:txBody>
                    <a:bodyPr/>
                    <a:lstStyle/>
                    <a:p>
                      <a:pPr algn="l"/>
                      <a:r>
                        <a:rPr lang="en-US" sz="2400" dirty="0" smtClean="0"/>
                        <a:t>Communication &amp;</a:t>
                      </a:r>
                      <a:r>
                        <a:rPr lang="en-US" sz="2400" baseline="0" dirty="0" smtClean="0"/>
                        <a:t> Claim decisions</a:t>
                      </a:r>
                      <a:endParaRPr lang="en-US" sz="2400" dirty="0"/>
                    </a:p>
                  </a:txBody>
                  <a:tcPr/>
                </a:tc>
                <a:tc>
                  <a:txBody>
                    <a:bodyPr/>
                    <a:lstStyle/>
                    <a:p>
                      <a:pPr algn="l"/>
                      <a:r>
                        <a:rPr lang="en-US" sz="2400" dirty="0" smtClean="0"/>
                        <a:t>Value</a:t>
                      </a:r>
                      <a:endParaRPr lang="en-US" sz="2400" dirty="0"/>
                    </a:p>
                  </a:txBody>
                  <a:tcPr/>
                </a:tc>
              </a:tr>
              <a:tr h="762000">
                <a:tc>
                  <a:txBody>
                    <a:bodyPr/>
                    <a:lstStyle/>
                    <a:p>
                      <a:pPr algn="l"/>
                      <a:r>
                        <a:rPr lang="en-US" sz="2400" b="1" dirty="0" smtClean="0">
                          <a:solidFill>
                            <a:srgbClr val="00B050"/>
                          </a:solidFill>
                        </a:rPr>
                        <a:t>Scientists</a:t>
                      </a:r>
                      <a:endParaRPr lang="en-US" sz="2400" b="1" dirty="0">
                        <a:solidFill>
                          <a:srgbClr val="00B050"/>
                        </a:solidFill>
                      </a:endParaRPr>
                    </a:p>
                  </a:txBody>
                  <a:tcPr/>
                </a:tc>
                <a:tc>
                  <a:txBody>
                    <a:bodyPr/>
                    <a:lstStyle/>
                    <a:p>
                      <a:pPr algn="l"/>
                      <a:r>
                        <a:rPr lang="en-US" sz="2400" dirty="0" smtClean="0"/>
                        <a:t>Evaluate clinical</a:t>
                      </a:r>
                      <a:r>
                        <a:rPr lang="en-US" sz="2400" baseline="0" dirty="0" smtClean="0"/>
                        <a:t> trial benefits</a:t>
                      </a:r>
                      <a:endParaRPr lang="en-US" sz="2400" dirty="0"/>
                    </a:p>
                  </a:txBody>
                  <a:tcPr/>
                </a:tc>
                <a:tc>
                  <a:txBody>
                    <a:bodyPr/>
                    <a:lstStyle/>
                    <a:p>
                      <a:pPr algn="l"/>
                      <a:r>
                        <a:rPr lang="en-US" sz="2400" dirty="0" smtClean="0"/>
                        <a:t>Effectiveness</a:t>
                      </a:r>
                      <a:endParaRPr lang="en-US" sz="2400" dirty="0"/>
                    </a:p>
                  </a:txBody>
                  <a:tcPr/>
                </a:tc>
              </a:tr>
              <a:tr h="432113">
                <a:tc gridSpan="3">
                  <a:txBody>
                    <a:bodyPr/>
                    <a:lstStyle/>
                    <a:p>
                      <a:pPr lvl="0" algn="l">
                        <a:buNone/>
                      </a:pPr>
                      <a:r>
                        <a:rPr lang="en-US" sz="1600" dirty="0" smtClean="0">
                          <a:solidFill>
                            <a:schemeClr val="tx1"/>
                          </a:solidFill>
                        </a:rPr>
                        <a:t>(Swinkels 2011, Jette 2009, Finch 2002, Kay 2001, Cole 1994)</a:t>
                      </a:r>
                    </a:p>
                  </a:txBody>
                  <a:tcPr/>
                </a:tc>
                <a:tc hMerge="1">
                  <a:txBody>
                    <a:bodyPr/>
                    <a:lstStyle/>
                    <a:p>
                      <a:pPr algn="ctr"/>
                      <a:endParaRPr lang="en-US" sz="2400" dirty="0"/>
                    </a:p>
                  </a:txBody>
                  <a:tcPr/>
                </a:tc>
                <a:tc hMerge="1">
                  <a:txBody>
                    <a:bodyPr/>
                    <a:lstStyle/>
                    <a:p>
                      <a:pPr algn="ctr"/>
                      <a:endParaRPr lang="en-US" sz="2400" dirty="0"/>
                    </a:p>
                  </a:txBody>
                  <a:tcPr/>
                </a:tc>
              </a:tr>
            </a:tbl>
          </a:graphicData>
        </a:graphic>
      </p:graphicFrame>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40A7336-0C39-48DC-B4AD-2E0DAD71C318}">
  <ds:schemaRefs>
    <ds:schemaRef ds:uri="http://schemas.microsoft.com/office/2006/metadata/properties"/>
  </ds:schemaRefs>
</ds:datastoreItem>
</file>

<file path=customXml/itemProps2.xml><?xml version="1.0" encoding="utf-8"?>
<ds:datastoreItem xmlns:ds="http://schemas.openxmlformats.org/officeDocument/2006/customXml" ds:itemID="{F170FFC6-33BA-4854-8891-1F1B757F32C9}">
  <ds:schemaRefs>
    <ds:schemaRef ds:uri="http://schemas.microsoft.com/sharepoint/v3/contenttype/forms"/>
  </ds:schemaRefs>
</ds:datastoreItem>
</file>

<file path=customXml/itemProps3.xml><?xml version="1.0" encoding="utf-8"?>
<ds:datastoreItem xmlns:ds="http://schemas.openxmlformats.org/officeDocument/2006/customXml" ds:itemID="{E4D690BA-1DED-4BC8-9FEF-8822C1847E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7314</TotalTime>
  <Words>2670</Words>
  <Application>Microsoft Macintosh PowerPoint</Application>
  <PresentationFormat>On-screen Show (4:3)</PresentationFormat>
  <Paragraphs>305</Paragraphs>
  <Slides>25</Slides>
  <Notes>24</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Blank Presentation</vt:lpstr>
      <vt:lpstr>RIC</vt:lpstr>
      <vt:lpstr>Module 1: An Introduction to Measurement in Rehabilitation Practice</vt:lpstr>
      <vt:lpstr>Course Objectives</vt:lpstr>
      <vt:lpstr>Course Objectives, continued</vt:lpstr>
      <vt:lpstr>Course Outline</vt:lpstr>
      <vt:lpstr>Course Audience</vt:lpstr>
      <vt:lpstr>Module I: Introduction</vt:lpstr>
      <vt:lpstr>1. Definitions</vt:lpstr>
      <vt:lpstr>In patient care, outcome measures help:</vt:lpstr>
      <vt:lpstr>2. Benefits of Outcome Measurement</vt:lpstr>
      <vt:lpstr>Facilitators of Outcome Measurement</vt:lpstr>
      <vt:lpstr>3. Barriers to Outcome Measurement</vt:lpstr>
      <vt:lpstr> 4. Outcomes Classification System</vt:lpstr>
      <vt:lpstr>International Classification of Functioning Disability and Health</vt:lpstr>
      <vt:lpstr> Interactions Among ICF Components</vt:lpstr>
      <vt:lpstr>Body Functions and Structures</vt:lpstr>
      <vt:lpstr>Activities and Participation</vt:lpstr>
      <vt:lpstr>Environmental Factors</vt:lpstr>
      <vt:lpstr>Outcome Measures Across the ICF</vt:lpstr>
      <vt:lpstr>Summary Review</vt:lpstr>
      <vt:lpstr>Questions and Discussion</vt:lpstr>
      <vt:lpstr>Project Staff</vt:lpstr>
      <vt:lpstr>Project Contributors</vt:lpstr>
      <vt:lpstr>References</vt:lpstr>
      <vt:lpstr>References</vt:lpstr>
      <vt:lpstr>Copyright Information</vt:lpstr>
    </vt:vector>
  </TitlesOfParts>
  <Company>Strategy &amp; Beyond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Mesic</dc:creator>
  <cp:lastModifiedBy>Heather Porter</cp:lastModifiedBy>
  <cp:revision>549</cp:revision>
  <dcterms:created xsi:type="dcterms:W3CDTF">2004-08-26T17:16:02Z</dcterms:created>
  <dcterms:modified xsi:type="dcterms:W3CDTF">2013-10-31T19:10:25Z</dcterms:modified>
</cp:coreProperties>
</file>