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56" r:id="rId5"/>
    <p:sldId id="262" r:id="rId6"/>
    <p:sldId id="263" r:id="rId7"/>
    <p:sldId id="260" r:id="rId8"/>
    <p:sldId id="261" r:id="rId9"/>
    <p:sldId id="257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12334"/>
    <a:srgbClr val="F4EFE5"/>
    <a:srgbClr val="FAFFFB"/>
    <a:srgbClr val="BAA6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7"/>
    <p:restoredTop sz="94681"/>
  </p:normalViewPr>
  <p:slideViewPr>
    <p:cSldViewPr snapToGrid="0">
      <p:cViewPr varScale="1">
        <p:scale>
          <a:sx n="111" d="100"/>
          <a:sy n="111" d="100"/>
        </p:scale>
        <p:origin x="77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D7EFF1B-0A16-ED41-A18C-BE1FC8C19FA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F9AF15-CE9D-BC47-82F4-43F94E7C8F4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A15FE5-337E-2842-88AA-C5CC9FD3830A}" type="datetimeFigureOut">
              <a:rPr lang="en-US" smtClean="0"/>
              <a:t>4/1/24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B8A9B6-1CEF-2541-B82A-5112DD1C81A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B6A5A9-0F7D-204E-AC67-89F59D59518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7261E1-78C3-AA4A-8745-04526DE1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9983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7CBB8F-95DC-C34D-8015-FC62CE7607F2}" type="datetimeFigureOut">
              <a:rPr lang="en-US" smtClean="0"/>
              <a:t>4/1/24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AFD8EF-26CB-C74A-81B1-89E71B236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321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575A0-9CED-0B47-88B2-8F624B766CA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516965"/>
            <a:ext cx="9144000" cy="900408"/>
          </a:xfrm>
        </p:spPr>
        <p:txBody>
          <a:bodyPr anchor="ctr" anchorCtr="0"/>
          <a:lstStyle>
            <a:lvl1pPr algn="ctr">
              <a:defRPr sz="6000" cap="all" baseline="0">
                <a:solidFill>
                  <a:srgbClr val="912334"/>
                </a:solidFill>
              </a:defRPr>
            </a:lvl1pPr>
          </a:lstStyle>
          <a:p>
            <a:r>
              <a:rPr lang="en-US"/>
              <a:t>TITLE CENTERED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6C234E-2393-0A45-B0E3-8A62347B9F3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2477922"/>
            <a:ext cx="9144000" cy="1655762"/>
          </a:xfrm>
        </p:spPr>
        <p:txBody>
          <a:bodyPr anchor="ctr" anchorCtr="1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 centered here if necessary. Center the main title in tan box if there is no subtitle. Always keep everything centered in the tan box from both side to side &amp; top to bottom.</a:t>
            </a:r>
          </a:p>
        </p:txBody>
      </p:sp>
    </p:spTree>
    <p:extLst>
      <p:ext uri="{BB962C8B-B14F-4D97-AF65-F5344CB8AC3E}">
        <p14:creationId xmlns:p14="http://schemas.microsoft.com/office/powerpoint/2010/main" val="2970832114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924B7-4B7D-E547-965A-05C12A5DBC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8128" y="365125"/>
            <a:ext cx="10515600" cy="1325563"/>
          </a:xfrm>
        </p:spPr>
        <p:txBody>
          <a:bodyPr>
            <a:normAutofit/>
          </a:bodyPr>
          <a:lstStyle>
            <a:lvl1pPr>
              <a:defRPr sz="4200"/>
            </a:lvl1pPr>
          </a:lstStyle>
          <a:p>
            <a:r>
              <a:rPr lang="en-US"/>
              <a:t>Slide Title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AE9513-3BC6-9E40-BC50-DA551DFEABF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8128" y="1825625"/>
            <a:ext cx="10515600" cy="4351338"/>
          </a:xfrm>
        </p:spPr>
        <p:txBody>
          <a:bodyPr/>
          <a:lstStyle>
            <a:lvl1pPr>
              <a:defRPr sz="2500"/>
            </a:lvl1pPr>
            <a:lvl2pPr>
              <a:defRPr sz="2500"/>
            </a:lvl2pPr>
          </a:lstStyle>
          <a:p>
            <a:pPr lvl="0"/>
            <a:r>
              <a:rPr lang="en-US"/>
              <a:t>Make title font smaller or break into two lines if it covers squares.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80CCB5-DC62-B746-9FDF-AE935758501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16388" y="5247861"/>
            <a:ext cx="1495534" cy="132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820292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F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63F904-1C5C-1B4E-B818-E81357BD6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4EE622-2DD1-0242-9AE4-2FFBF82CA9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002241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spc="100" baseline="0">
          <a:solidFill>
            <a:schemeClr val="bg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912334"/>
        </a:buClr>
        <a:buFont typeface="Wingdings" pitchFamily="2" charset="2"/>
        <a:buChar char="§"/>
        <a:defRPr sz="2800" b="0" i="0" kern="1200">
          <a:solidFill>
            <a:schemeClr val="bg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BAA682"/>
        </a:buClr>
        <a:buFont typeface="Arial" panose="020B0604020202020204" pitchFamily="34" charset="0"/>
        <a:buChar char="•"/>
        <a:defRPr sz="2400" b="0" i="1" kern="1200">
          <a:solidFill>
            <a:schemeClr val="bg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B5D25"/>
        </a:buClr>
        <a:buFont typeface="Courier New" panose="02070309020205020404" pitchFamily="49" charset="0"/>
        <a:buChar char="o"/>
        <a:defRPr sz="2000" b="0" i="0" kern="1200">
          <a:solidFill>
            <a:schemeClr val="bg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F463C-A079-1249-805B-15414EB95E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Need 2B Needed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C5DBCB-4585-6D4A-8A0E-464F37A1B2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477922"/>
            <a:ext cx="9144000" cy="2429744"/>
          </a:xfrm>
        </p:spPr>
        <p:txBody>
          <a:bodyPr>
            <a:normAutofit fontScale="92500" lnSpcReduction="20000"/>
          </a:bodyPr>
          <a:lstStyle/>
          <a:p>
            <a:r>
              <a:rPr lang="en-US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Building Social Connections that Matter to Reduce Social Isolation and </a:t>
            </a:r>
          </a:p>
          <a:p>
            <a:r>
              <a:rPr lang="en-US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Loneliness among Adults with Serious Mental Illness (SMI) </a:t>
            </a:r>
          </a:p>
          <a:p>
            <a:endParaRPr lang="en-US" sz="1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dirty="0"/>
              <a:t>Bryan P. McCormick, PhD</a:t>
            </a:r>
          </a:p>
          <a:p>
            <a:r>
              <a:rPr lang="en-US" sz="2200" dirty="0"/>
              <a:t>National Institute on Disability, Independent Living and Rehabilitation Research</a:t>
            </a:r>
          </a:p>
          <a:p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Disability and Rehabilitation Research Project (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90DPCP0011</a:t>
            </a:r>
            <a:r>
              <a:rPr lang="en-US" sz="2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</a:t>
            </a:r>
          </a:p>
          <a:p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b="1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College of Physicians of Philadelphia</a:t>
            </a:r>
          </a:p>
          <a:p>
            <a:r>
              <a:rPr lang="en-US" sz="1600" b="1" dirty="0">
                <a:solidFill>
                  <a:srgbClr val="000000"/>
                </a:solidFill>
                <a:latin typeface="Helvetica Neue" panose="02000503000000020004" pitchFamily="2" charset="0"/>
                <a:cs typeface="Calibri" panose="020F0502020204030204" pitchFamily="34" charset="0"/>
              </a:rPr>
              <a:t>Public Health Symposium April 3, 2024</a:t>
            </a: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036806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39461-6326-BA24-2E81-A9E42FF2D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4956B9-8609-3CFA-B912-72B63933C7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059" y="1694246"/>
            <a:ext cx="10515600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800">
                <a:latin typeface="Calibri" panose="020F0502020204030204" pitchFamily="34" charset="0"/>
                <a:cs typeface="Calibri" panose="020F0502020204030204" pitchFamily="34" charset="0"/>
              </a:rPr>
              <a:t>Adults with Serious mental illness (SMI) </a:t>
            </a:r>
          </a:p>
          <a:p>
            <a:pPr lvl="1"/>
            <a:r>
              <a:rPr lang="en-US" sz="1800">
                <a:latin typeface="Calibri" panose="020F0502020204030204" pitchFamily="34" charset="0"/>
                <a:cs typeface="Calibri" panose="020F0502020204030204" pitchFamily="34" charset="0"/>
              </a:rPr>
              <a:t>Include bipolar disorders, major depressive disorders, schizophrenia spectrum disorders</a:t>
            </a:r>
          </a:p>
          <a:p>
            <a:pPr lvl="1"/>
            <a:r>
              <a:rPr lang="en-US" sz="1800">
                <a:latin typeface="Calibri" panose="020F0502020204030204" pitchFamily="34" charset="0"/>
                <a:cs typeface="Calibri" panose="020F0502020204030204" pitchFamily="34" charset="0"/>
              </a:rPr>
              <a:t>Affect ~5.8% of American adults / 18.8 million people (</a:t>
            </a:r>
            <a:r>
              <a:rPr lang="en-US" sz="1800" err="1">
                <a:latin typeface="Calibri" panose="020F0502020204030204" pitchFamily="34" charset="0"/>
                <a:cs typeface="Calibri" panose="020F0502020204030204" pitchFamily="34" charset="0"/>
              </a:rPr>
              <a:t>Bagalman</a:t>
            </a:r>
            <a:r>
              <a:rPr lang="en-US" sz="1800">
                <a:latin typeface="Calibri" panose="020F0502020204030204" pitchFamily="34" charset="0"/>
                <a:cs typeface="Calibri" panose="020F0502020204030204" pitchFamily="34" charset="0"/>
              </a:rPr>
              <a:t> &amp; </a:t>
            </a:r>
            <a:r>
              <a:rPr lang="en-US" sz="1800" err="1">
                <a:latin typeface="Calibri" panose="020F0502020204030204" pitchFamily="34" charset="0"/>
                <a:cs typeface="Calibri" panose="020F0502020204030204" pitchFamily="34" charset="0"/>
              </a:rPr>
              <a:t>Napili</a:t>
            </a:r>
            <a:r>
              <a:rPr lang="en-US" sz="1800">
                <a:latin typeface="Calibri" panose="020F0502020204030204" pitchFamily="34" charset="0"/>
                <a:cs typeface="Calibri" panose="020F0502020204030204" pitchFamily="34" charset="0"/>
              </a:rPr>
              <a:t>, 2015).</a:t>
            </a:r>
          </a:p>
          <a:p>
            <a:pPr lvl="1" algn="just"/>
            <a:r>
              <a:rPr lang="en-US" sz="1800">
                <a:latin typeface="Calibri" panose="020F0502020204030204" pitchFamily="34" charset="0"/>
                <a:cs typeface="Calibri" panose="020F0502020204030204" pitchFamily="34" charset="0"/>
              </a:rPr>
              <a:t>Experience multiple health disparities and early mortality</a:t>
            </a:r>
          </a:p>
          <a:p>
            <a:pPr lvl="1" algn="just"/>
            <a:r>
              <a:rPr lang="en-US" sz="1800">
                <a:latin typeface="Calibri" panose="020F0502020204030204" pitchFamily="34" charset="0"/>
                <a:cs typeface="Calibri" panose="020F0502020204030204" pitchFamily="34" charset="0"/>
              </a:rPr>
              <a:t>Social disconnection contributing factor in early mortality (Fortuna et al., 2023; Holt-</a:t>
            </a:r>
            <a:r>
              <a:rPr lang="en-US" sz="1800" err="1">
                <a:latin typeface="Calibri" panose="020F0502020204030204" pitchFamily="34" charset="0"/>
                <a:cs typeface="Calibri" panose="020F0502020204030204" pitchFamily="34" charset="0"/>
              </a:rPr>
              <a:t>Lunstad</a:t>
            </a:r>
            <a:r>
              <a:rPr lang="en-US" sz="1800">
                <a:latin typeface="Calibri" panose="020F0502020204030204" pitchFamily="34" charset="0"/>
                <a:cs typeface="Calibri" panose="020F0502020204030204" pitchFamily="34" charset="0"/>
              </a:rPr>
              <a:t> et al.,  2010). </a:t>
            </a:r>
          </a:p>
          <a:p>
            <a:r>
              <a:rPr lang="en-US" sz="1800">
                <a:latin typeface="Calibri" panose="020F0502020204030204" pitchFamily="34" charset="0"/>
                <a:cs typeface="Calibri" panose="020F0502020204030204" pitchFamily="34" charset="0"/>
              </a:rPr>
              <a:t>Prevalence of social isolation and loneliness that are significantly greater than the general population of adults (Badcock et al., 2015; </a:t>
            </a:r>
            <a:r>
              <a:rPr lang="en-US" sz="1800" err="1">
                <a:latin typeface="Calibri" panose="020F0502020204030204" pitchFamily="34" charset="0"/>
                <a:cs typeface="Calibri" panose="020F0502020204030204" pitchFamily="34" charset="0"/>
              </a:rPr>
              <a:t>Perese</a:t>
            </a:r>
            <a:r>
              <a:rPr lang="en-US" sz="1800">
                <a:latin typeface="Calibri" panose="020F0502020204030204" pitchFamily="34" charset="0"/>
                <a:cs typeface="Calibri" panose="020F0502020204030204" pitchFamily="34" charset="0"/>
              </a:rPr>
              <a:t> &amp; Wolf, 2005). </a:t>
            </a:r>
          </a:p>
          <a:p>
            <a:endParaRPr lang="en-US" sz="1300">
              <a:latin typeface="Times New Roman"/>
              <a:cs typeface="Times New Roman"/>
            </a:endParaRPr>
          </a:p>
          <a:p>
            <a:endParaRPr lang="en-US" sz="12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76273366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7530C-9716-003C-ECB7-DC6F60204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Severity of Loneliness Adults with SMI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E6EA17-E251-6AF3-113D-288B7CD359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hart, histogram&#10;&#10;Description automatically generated">
            <a:extLst>
              <a:ext uri="{FF2B5EF4-FFF2-40B4-BE49-F238E27FC236}">
                <a16:creationId xmlns:a16="http://schemas.microsoft.com/office/drawing/2014/main" id="{8811BBA0-6DA5-7BD0-34A0-659B118F64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365" y="1437443"/>
            <a:ext cx="8723244" cy="512770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56686B6-E818-3DC9-EB4B-74DCC3D4410E}"/>
              </a:ext>
            </a:extLst>
          </p:cNvPr>
          <p:cNvSpPr txBox="1"/>
          <p:nvPr/>
        </p:nvSpPr>
        <p:spPr>
          <a:xfrm>
            <a:off x="5548074" y="4293712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10%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23DB5B-A946-CFEE-E18B-4D950BD59ACC}"/>
              </a:ext>
            </a:extLst>
          </p:cNvPr>
          <p:cNvSpPr txBox="1"/>
          <p:nvPr/>
        </p:nvSpPr>
        <p:spPr>
          <a:xfrm>
            <a:off x="5716729" y="1754679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61.5%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84D6A7-94D0-3F38-4F9D-D95D8272AE8D}"/>
              </a:ext>
            </a:extLst>
          </p:cNvPr>
          <p:cNvSpPr txBox="1"/>
          <p:nvPr/>
        </p:nvSpPr>
        <p:spPr>
          <a:xfrm>
            <a:off x="1706880" y="1605486"/>
            <a:ext cx="1664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Adults with SMI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30A889-5B9C-51D5-E941-97F85A1575FD}"/>
              </a:ext>
            </a:extLst>
          </p:cNvPr>
          <p:cNvSpPr txBox="1"/>
          <p:nvPr/>
        </p:nvSpPr>
        <p:spPr>
          <a:xfrm>
            <a:off x="1706880" y="3816628"/>
            <a:ext cx="1984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Adults without SMI</a:t>
            </a:r>
          </a:p>
        </p:txBody>
      </p:sp>
    </p:spTree>
    <p:extLst>
      <p:ext uri="{BB962C8B-B14F-4D97-AF65-F5344CB8AC3E}">
        <p14:creationId xmlns:p14="http://schemas.microsoft.com/office/powerpoint/2010/main" val="2628933616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BCF49-5671-B4ED-ACE8-E650F1DC6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Our Approach via Mattering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29D7F5-3A25-16BF-09B2-24CB265D93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Loneliness is a symptom- mattering may be an antidote</a:t>
            </a:r>
          </a:p>
          <a:p>
            <a:r>
              <a:rPr lang="en-US" dirty="0"/>
              <a:t>Mattering is built through positive social connections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One is 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valued by and important to others 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 contributes value to one’s world</a:t>
            </a: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Develops in relationships of reciprocity</a:t>
            </a:r>
          </a:p>
          <a:p>
            <a:pPr lvl="1"/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Receiving &amp; giving support</a:t>
            </a:r>
          </a:p>
          <a:p>
            <a:r>
              <a:rPr lang="en-US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People with SMI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Limited opportunities to contribute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May not be needed in their environment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741746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7401F-61F0-C236-7591-4B08E210A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Need2BNeeded Trial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376A50-28A3-B725-9E25-CDA90653F4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Adults with SMI</a:t>
            </a:r>
          </a:p>
          <a:p>
            <a:r>
              <a:rPr lang="en-US" dirty="0"/>
              <a:t>Randomized trial w/ attention control condition</a:t>
            </a:r>
          </a:p>
          <a:p>
            <a:r>
              <a:rPr lang="en-US" dirty="0"/>
              <a:t>12-month Individualized Placement &amp; Support (IPS) Design</a:t>
            </a:r>
          </a:p>
          <a:p>
            <a:r>
              <a:rPr lang="en-US" dirty="0"/>
              <a:t>Supported volunteerism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Identify interests &amp; explore opportunities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Weekly supports for initiating and sustaining participation</a:t>
            </a:r>
          </a:p>
          <a:p>
            <a:pPr lvl="1"/>
            <a:r>
              <a:rPr lang="en-US" dirty="0"/>
              <a:t>Integration of kindness &amp; gratitude</a:t>
            </a:r>
          </a:p>
          <a:p>
            <a:r>
              <a:rPr lang="en-US" dirty="0"/>
              <a:t>Targeted Outcome</a:t>
            </a:r>
          </a:p>
          <a:p>
            <a:pPr lvl="1"/>
            <a:r>
              <a:rPr lang="en-US" dirty="0"/>
              <a:t>Increased mattering</a:t>
            </a:r>
          </a:p>
          <a:p>
            <a:pPr lvl="1"/>
            <a:r>
              <a:rPr lang="en-US" dirty="0"/>
              <a:t>Decreased loneliness</a:t>
            </a:r>
          </a:p>
        </p:txBody>
      </p:sp>
      <p:pic>
        <p:nvPicPr>
          <p:cNvPr id="7" name="Picture 6" descr="A book cover with text overlay&#10;&#10;Description automatically generated">
            <a:extLst>
              <a:ext uri="{FF2B5EF4-FFF2-40B4-BE49-F238E27FC236}">
                <a16:creationId xmlns:a16="http://schemas.microsoft.com/office/drawing/2014/main" id="{58DC4BAB-6D5D-0FA3-4FA3-3A5F264F6A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5801" y="2770495"/>
            <a:ext cx="2596199" cy="395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291192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C6DAF-E377-E51C-6E68-BE8AD4466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128" y="793388"/>
            <a:ext cx="10515600" cy="1325563"/>
          </a:xfrm>
        </p:spPr>
        <p:txBody>
          <a:bodyPr/>
          <a:lstStyle/>
          <a:p>
            <a:r>
              <a:rPr lang="en-US"/>
              <a:t>Our Team- Temple University Collaborative</a:t>
            </a:r>
          </a:p>
        </p:txBody>
      </p:sp>
      <p:pic>
        <p:nvPicPr>
          <p:cNvPr id="5" name="Content Placeholder 4" descr="A close-up of a logo&#10;&#10;Description automatically generated with medium confidence">
            <a:extLst>
              <a:ext uri="{FF2B5EF4-FFF2-40B4-BE49-F238E27FC236}">
                <a16:creationId xmlns:a16="http://schemas.microsoft.com/office/drawing/2014/main" id="{F91FC6A1-26C5-F925-63AE-FF82E9AE0C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0576" y="5616046"/>
            <a:ext cx="3206625" cy="1002953"/>
          </a:xfrm>
        </p:spPr>
      </p:pic>
      <p:pic>
        <p:nvPicPr>
          <p:cNvPr id="7" name="Picture 6" descr="A black background with white text&#10;&#10;Description automatically generated with low confidence">
            <a:extLst>
              <a:ext uri="{FF2B5EF4-FFF2-40B4-BE49-F238E27FC236}">
                <a16:creationId xmlns:a16="http://schemas.microsoft.com/office/drawing/2014/main" id="{9807A213-A371-227B-3594-DE61B700C1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835" y="5616046"/>
            <a:ext cx="3011214" cy="100295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89DF517-25CB-8812-7E8A-784AFF193DDA}"/>
              </a:ext>
            </a:extLst>
          </p:cNvPr>
          <p:cNvSpPr txBox="1"/>
          <p:nvPr/>
        </p:nvSpPr>
        <p:spPr>
          <a:xfrm>
            <a:off x="718128" y="2222990"/>
            <a:ext cx="9403334" cy="34163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Need2BNeeded Disability &amp; Rehabilitation Research Project (DRRP)</a:t>
            </a:r>
          </a:p>
          <a:p>
            <a:r>
              <a:rPr lang="en-US" dirty="0">
                <a:solidFill>
                  <a:schemeClr val="bg1"/>
                </a:solidFill>
              </a:rPr>
              <a:t>Bryan McCormick (PI)</a:t>
            </a:r>
          </a:p>
          <a:p>
            <a:r>
              <a:rPr lang="en-US" dirty="0" err="1">
                <a:solidFill>
                  <a:schemeClr val="bg1"/>
                </a:solidFill>
              </a:rPr>
              <a:t>Tabea</a:t>
            </a:r>
            <a:r>
              <a:rPr lang="en-US" dirty="0">
                <a:solidFill>
                  <a:schemeClr val="bg1"/>
                </a:solidFill>
              </a:rPr>
              <a:t> Neumann (Asst. Research Scientist)</a:t>
            </a:r>
          </a:p>
          <a:p>
            <a:r>
              <a:rPr lang="en-US" dirty="0">
                <a:solidFill>
                  <a:schemeClr val="bg1"/>
                </a:solidFill>
              </a:rPr>
              <a:t>Liz Knight (Research Assistant)</a:t>
            </a:r>
          </a:p>
          <a:p>
            <a:r>
              <a:rPr lang="en-US" dirty="0">
                <a:solidFill>
                  <a:schemeClr val="bg1"/>
                </a:solidFill>
              </a:rPr>
              <a:t>Sabrina Giaimo (Research Assistant)</a:t>
            </a:r>
          </a:p>
          <a:p>
            <a:r>
              <a:rPr lang="en-US" dirty="0" err="1">
                <a:solidFill>
                  <a:schemeClr val="bg1"/>
                </a:solidFill>
              </a:rPr>
              <a:t>Laya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Koder</a:t>
            </a:r>
            <a:r>
              <a:rPr lang="en-US" dirty="0">
                <a:solidFill>
                  <a:schemeClr val="bg1"/>
                </a:solidFill>
              </a:rPr>
              <a:t> (BSPH Student worker)</a:t>
            </a:r>
            <a:endParaRPr lang="en-US" dirty="0">
              <a:solidFill>
                <a:schemeClr val="bg1"/>
              </a:solidFill>
              <a:cs typeface="Calibri"/>
            </a:endParaRPr>
          </a:p>
          <a:p>
            <a:endParaRPr lang="en-US" dirty="0">
              <a:solidFill>
                <a:schemeClr val="bg1"/>
              </a:solidFill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cs typeface="Calibri"/>
              </a:rPr>
              <a:t>Temple University Collaborative</a:t>
            </a:r>
          </a:p>
          <a:p>
            <a:r>
              <a:rPr lang="en-US" dirty="0">
                <a:solidFill>
                  <a:schemeClr val="bg1"/>
                </a:solidFill>
              </a:rPr>
              <a:t>Mark </a:t>
            </a:r>
            <a:r>
              <a:rPr lang="en-US" dirty="0" err="1">
                <a:solidFill>
                  <a:schemeClr val="bg1"/>
                </a:solidFill>
              </a:rPr>
              <a:t>Salzer</a:t>
            </a:r>
            <a:r>
              <a:rPr lang="en-US" dirty="0">
                <a:solidFill>
                  <a:schemeClr val="bg1"/>
                </a:solidFill>
              </a:rPr>
              <a:t> (Director, TU Collaborative)</a:t>
            </a:r>
          </a:p>
          <a:p>
            <a:r>
              <a:rPr lang="en-US" dirty="0">
                <a:solidFill>
                  <a:schemeClr val="bg1"/>
                </a:solidFill>
              </a:rPr>
              <a:t>Gretchen </a:t>
            </a:r>
            <a:r>
              <a:rPr lang="en-US" dirty="0" err="1">
                <a:solidFill>
                  <a:schemeClr val="bg1"/>
                </a:solidFill>
              </a:rPr>
              <a:t>Snethen</a:t>
            </a:r>
            <a:r>
              <a:rPr lang="en-US" dirty="0">
                <a:solidFill>
                  <a:schemeClr val="bg1"/>
                </a:solidFill>
              </a:rPr>
              <a:t> (Assoc. Director, TU Collaborative)</a:t>
            </a:r>
          </a:p>
          <a:p>
            <a:r>
              <a:rPr lang="en-US" dirty="0">
                <a:solidFill>
                  <a:schemeClr val="bg1"/>
                </a:solidFill>
              </a:rPr>
              <a:t>Eugene </a:t>
            </a:r>
            <a:r>
              <a:rPr lang="en-US" dirty="0" err="1">
                <a:solidFill>
                  <a:schemeClr val="bg1"/>
                </a:solidFill>
              </a:rPr>
              <a:t>Brusilovskiy</a:t>
            </a:r>
            <a:r>
              <a:rPr lang="en-US" dirty="0">
                <a:solidFill>
                  <a:schemeClr val="bg1"/>
                </a:solidFill>
              </a:rPr>
              <a:t> (Director of Data Analysis, TU Collaborative)</a:t>
            </a:r>
          </a:p>
          <a:p>
            <a:endParaRPr lang="en-US" dirty="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75734712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CE5EA96-EA7C-4C82-8B64-B6517D859D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223279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 contents of this presentation were developed under a grant from the National Institute on Disability, Independent Living, and Rehabilitation Research (NIDILRR grant number 90DPCP0011-01-00; B. P. McCormick, principal investigator).  NIDILRR is a Center within the Administration for Community Living (ACL), Department of Health and Human Services (HHS).  The contents of </a:t>
            </a:r>
            <a:r>
              <a:rPr lang="en-US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this presentation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do not necessarily represent the policy of NIDILRR, ACL, or HHS, and you should not assume endorsement by the Federal Government.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153308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CPH 19">
  <a:themeElements>
    <a:clrScheme name="CPH">
      <a:dk1>
        <a:srgbClr val="000000"/>
      </a:dk1>
      <a:lt1>
        <a:srgbClr val="F2EEE8"/>
      </a:lt1>
      <a:dk2>
        <a:srgbClr val="000000"/>
      </a:dk2>
      <a:lt2>
        <a:srgbClr val="F2EEE8"/>
      </a:lt2>
      <a:accent1>
        <a:srgbClr val="E82C2A"/>
      </a:accent1>
      <a:accent2>
        <a:srgbClr val="FDB913"/>
      </a:accent2>
      <a:accent3>
        <a:srgbClr val="C5D900"/>
      </a:accent3>
      <a:accent4>
        <a:srgbClr val="C8F6FF"/>
      </a:accent4>
      <a:accent5>
        <a:srgbClr val="1B174D"/>
      </a:accent5>
      <a:accent6>
        <a:srgbClr val="A32036"/>
      </a:accent6>
      <a:hlink>
        <a:srgbClr val="A32036"/>
      </a:hlink>
      <a:folHlink>
        <a:srgbClr val="BAA68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15485CCFD92E44B04283C5FFB4E924" ma:contentTypeVersion="18" ma:contentTypeDescription="Create a new document." ma:contentTypeScope="" ma:versionID="154f79fd4323c12f5cf893002b6593cc">
  <xsd:schema xmlns:xsd="http://www.w3.org/2001/XMLSchema" xmlns:xs="http://www.w3.org/2001/XMLSchema" xmlns:p="http://schemas.microsoft.com/office/2006/metadata/properties" xmlns:ns2="9cff4b0e-1d8d-4c36-83d0-1f9f0babaef8" xmlns:ns3="2ba12278-7914-425d-95ef-0e6c49f4b398" targetNamespace="http://schemas.microsoft.com/office/2006/metadata/properties" ma:root="true" ma:fieldsID="6c0a6faba12a03c979c7268c5b3d4a7d" ns2:_="" ns3:_="">
    <xsd:import namespace="9cff4b0e-1d8d-4c36-83d0-1f9f0babaef8"/>
    <xsd:import namespace="2ba12278-7914-425d-95ef-0e6c49f4b39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ff4b0e-1d8d-4c36-83d0-1f9f0babaef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46aeeafc-10b8-45d8-a1af-5ed376f9e15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a12278-7914-425d-95ef-0e6c49f4b398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865b4e6a-6be5-4ab7-99c5-c707326cd555}" ma:internalName="TaxCatchAll" ma:showField="CatchAllData" ma:web="2ba12278-7914-425d-95ef-0e6c49f4b39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2ba12278-7914-425d-95ef-0e6c49f4b398">
      <UserInfo>
        <DisplayName>Tabea Neumann</DisplayName>
        <AccountId>41</AccountId>
        <AccountType/>
      </UserInfo>
    </SharedWithUsers>
    <lcf76f155ced4ddcb4097134ff3c332f xmlns="9cff4b0e-1d8d-4c36-83d0-1f9f0babaef8">
      <Terms xmlns="http://schemas.microsoft.com/office/infopath/2007/PartnerControls"/>
    </lcf76f155ced4ddcb4097134ff3c332f>
    <TaxCatchAll xmlns="2ba12278-7914-425d-95ef-0e6c49f4b398" xsi:nil="true"/>
  </documentManagement>
</p:properties>
</file>

<file path=customXml/itemProps1.xml><?xml version="1.0" encoding="utf-8"?>
<ds:datastoreItem xmlns:ds="http://schemas.openxmlformats.org/officeDocument/2006/customXml" ds:itemID="{B4EF8DC4-6F6E-4856-B08C-8723C7C6B8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cff4b0e-1d8d-4c36-83d0-1f9f0babaef8"/>
    <ds:schemaRef ds:uri="2ba12278-7914-425d-95ef-0e6c49f4b39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FA42C44-197C-4404-91B1-9547209F310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3915855-7A81-47C5-9FD3-5665882D45E8}">
  <ds:schemaRefs>
    <ds:schemaRef ds:uri="http://purl.org/dc/dcmitype/"/>
    <ds:schemaRef ds:uri="http://purl.org/dc/terms/"/>
    <ds:schemaRef ds:uri="http://schemas.microsoft.com/office/infopath/2007/PartnerControls"/>
    <ds:schemaRef ds:uri="9cff4b0e-1d8d-4c36-83d0-1f9f0babaef8"/>
    <ds:schemaRef ds:uri="http://schemas.openxmlformats.org/package/2006/metadata/core-properties"/>
    <ds:schemaRef ds:uri="http://schemas.microsoft.com/office/2006/documentManagement/types"/>
    <ds:schemaRef ds:uri="2ba12278-7914-425d-95ef-0e6c49f4b398"/>
    <ds:schemaRef ds:uri="http://purl.org/dc/elements/1.1/"/>
    <ds:schemaRef ds:uri="http://www.w3.org/XML/1998/namespace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1684</TotalTime>
  <Words>440</Words>
  <Application>Microsoft Macintosh PowerPoint</Application>
  <PresentationFormat>Widescreen</PresentationFormat>
  <Paragraphs>56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Courier New</vt:lpstr>
      <vt:lpstr>Helvetica Neue</vt:lpstr>
      <vt:lpstr>Times New Roman</vt:lpstr>
      <vt:lpstr>Wingdings</vt:lpstr>
      <vt:lpstr>CPH 19</vt:lpstr>
      <vt:lpstr>Need 2B Needed</vt:lpstr>
      <vt:lpstr>Population</vt:lpstr>
      <vt:lpstr>Severity of Loneliness Adults with SMI</vt:lpstr>
      <vt:lpstr>Our Approach via Mattering</vt:lpstr>
      <vt:lpstr>Need2BNeeded Trial</vt:lpstr>
      <vt:lpstr>Our Team- Temple University Collaborative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Bryan P Mccormick</cp:lastModifiedBy>
  <cp:revision>4</cp:revision>
  <dcterms:created xsi:type="dcterms:W3CDTF">2019-02-13T18:18:11Z</dcterms:created>
  <dcterms:modified xsi:type="dcterms:W3CDTF">2024-04-03T00:45:10Z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0x0101006315485CCFD92E44B04283C5FFB4E924</vt:lpwstr>
  </property>
</Properties>
</file>