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theme/themeOverride3.xml" ContentType="application/vnd.openxmlformats-officedocument.themeOverride+xml"/>
  <Override PartName="/ppt/notesSlides/notesSlide6.xml" ContentType="application/vnd.openxmlformats-officedocument.presentationml.notesSlide+xml"/>
  <Override PartName="/ppt/theme/themeOverride4.xml" ContentType="application/vnd.openxmlformats-officedocument.themeOverride+xml"/>
  <Override PartName="/ppt/notesSlides/notesSlide7.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notesSlides/notesSlide8.xml" ContentType="application/vnd.openxmlformats-officedocument.presentationml.notesSlide+xml"/>
  <Override PartName="/ppt/theme/themeOverride7.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8.xml" ContentType="application/vnd.openxmlformats-officedocument.themeOverride+xml"/>
  <Override PartName="/ppt/notesSlides/notesSlide12.xml" ContentType="application/vnd.openxmlformats-officedocument.presentationml.notesSlide+xml"/>
  <Override PartName="/ppt/theme/themeOverride9.xml" ContentType="application/vnd.openxmlformats-officedocument.themeOverr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heme/themeOverride10.xml" ContentType="application/vnd.openxmlformats-officedocument.themeOverride+xml"/>
  <Override PartName="/ppt/notesSlides/notesSlide15.xml" ContentType="application/vnd.openxmlformats-officedocument.presentationml.notesSlide+xml"/>
  <Override PartName="/ppt/theme/themeOverride11.xml" ContentType="application/vnd.openxmlformats-officedocument.themeOverride+xml"/>
  <Override PartName="/ppt/notesSlides/notesSlide16.xml" ContentType="application/vnd.openxmlformats-officedocument.presentationml.notesSlide+xml"/>
  <Override PartName="/ppt/theme/themeOverride12.xml" ContentType="application/vnd.openxmlformats-officedocument.themeOverride+xml"/>
  <Override PartName="/ppt/notesSlides/notesSlide17.xml" ContentType="application/vnd.openxmlformats-officedocument.presentationml.notesSlide+xml"/>
  <Override PartName="/ppt/tags/tag3.xml" ContentType="application/vnd.openxmlformats-officedocument.presentationml.tags+xml"/>
  <Override PartName="/ppt/theme/themeOverride13.xml" ContentType="application/vnd.openxmlformats-officedocument.themeOverride+xml"/>
  <Override PartName="/ppt/notesSlides/notesSlide18.xml" ContentType="application/vnd.openxmlformats-officedocument.presentationml.notesSlide+xml"/>
  <Override PartName="/ppt/theme/themeOverride14.xml" ContentType="application/vnd.openxmlformats-officedocument.themeOverride+xml"/>
  <Override PartName="/ppt/notesSlides/notesSlide19.xml" ContentType="application/vnd.openxmlformats-officedocument.presentationml.notesSlide+xml"/>
  <Override PartName="/ppt/theme/themeOverride15.xml" ContentType="application/vnd.openxmlformats-officedocument.themeOverride+xml"/>
  <Override PartName="/ppt/notesSlides/notesSlide20.xml" ContentType="application/vnd.openxmlformats-officedocument.presentationml.notesSlide+xml"/>
  <Override PartName="/ppt/tags/tag4.xml" ContentType="application/vnd.openxmlformats-officedocument.presentationml.tags+xml"/>
  <Override PartName="/ppt/notesSlides/notesSlide21.xml" ContentType="application/vnd.openxmlformats-officedocument.presentationml.notesSlide+xml"/>
  <Override PartName="/ppt/theme/themeOverride16.xml" ContentType="application/vnd.openxmlformats-officedocument.themeOverride+xml"/>
  <Override PartName="/ppt/notesSlides/notesSlide22.xml" ContentType="application/vnd.openxmlformats-officedocument.presentationml.notesSlide+xml"/>
  <Override PartName="/ppt/theme/themeOverride17.xml" ContentType="application/vnd.openxmlformats-officedocument.themeOverride+xml"/>
  <Override PartName="/ppt/notesSlides/notesSlide23.xml" ContentType="application/vnd.openxmlformats-officedocument.presentationml.notesSlide+xml"/>
  <Override PartName="/ppt/theme/themeOverride18.xml" ContentType="application/vnd.openxmlformats-officedocument.themeOverride+xml"/>
  <Override PartName="/ppt/notesSlides/notesSlide24.xml" ContentType="application/vnd.openxmlformats-officedocument.presentationml.notesSlide+xml"/>
  <Override PartName="/ppt/tags/tag5.xml" ContentType="application/vnd.openxmlformats-officedocument.presentationml.tags+xml"/>
  <Override PartName="/ppt/notesSlides/notesSlide25.xml" ContentType="application/vnd.openxmlformats-officedocument.presentationml.notesSlide+xml"/>
  <Override PartName="/ppt/tags/tag6.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1"/>
  </p:notesMasterIdLst>
  <p:sldIdLst>
    <p:sldId id="850" r:id="rId2"/>
    <p:sldId id="852" r:id="rId3"/>
    <p:sldId id="861" r:id="rId4"/>
    <p:sldId id="257" r:id="rId5"/>
    <p:sldId id="653" r:id="rId6"/>
    <p:sldId id="691" r:id="rId7"/>
    <p:sldId id="260" r:id="rId8"/>
    <p:sldId id="690" r:id="rId9"/>
    <p:sldId id="658" r:id="rId10"/>
    <p:sldId id="659" r:id="rId11"/>
    <p:sldId id="854" r:id="rId12"/>
    <p:sldId id="345" r:id="rId13"/>
    <p:sldId id="660" r:id="rId14"/>
    <p:sldId id="678" r:id="rId15"/>
    <p:sldId id="866" r:id="rId16"/>
    <p:sldId id="862" r:id="rId17"/>
    <p:sldId id="677" r:id="rId18"/>
    <p:sldId id="682" r:id="rId19"/>
    <p:sldId id="681" r:id="rId20"/>
    <p:sldId id="356" r:id="rId21"/>
    <p:sldId id="662" r:id="rId22"/>
    <p:sldId id="663" r:id="rId23"/>
    <p:sldId id="291" r:id="rId24"/>
    <p:sldId id="863" r:id="rId25"/>
    <p:sldId id="300" r:id="rId26"/>
    <p:sldId id="301" r:id="rId27"/>
    <p:sldId id="303" r:id="rId28"/>
    <p:sldId id="865" r:id="rId29"/>
    <p:sldId id="864" r:id="rId30"/>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CD"/>
    <a:srgbClr val="FF6699"/>
    <a:srgbClr val="00C6EE"/>
    <a:srgbClr val="3300EE"/>
    <a:srgbClr val="AA0000"/>
    <a:srgbClr val="58B6C0"/>
    <a:srgbClr val="DF63AA"/>
    <a:srgbClr val="FF66CC"/>
    <a:srgbClr val="A088B7"/>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82446" autoAdjust="0"/>
  </p:normalViewPr>
  <p:slideViewPr>
    <p:cSldViewPr snapToGrid="0">
      <p:cViewPr varScale="1">
        <p:scale>
          <a:sx n="91" d="100"/>
          <a:sy n="91" d="100"/>
        </p:scale>
        <p:origin x="1146" y="102"/>
      </p:cViewPr>
      <p:guideLst/>
    </p:cSldViewPr>
  </p:slideViewPr>
  <p:outlineViewPr>
    <p:cViewPr>
      <p:scale>
        <a:sx n="33" d="100"/>
        <a:sy n="33" d="100"/>
      </p:scale>
      <p:origin x="0" y="-1144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9C80A08-3422-46A0-9964-65001649DB3F}" type="datetimeFigureOut">
              <a:rPr lang="en-US" smtClean="0"/>
              <a:t>8/1/2026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2B1C6E75-B9F8-4E2C-BB5E-3FC80D5CBDC6}" type="slidenum">
              <a:rPr lang="en-US" smtClean="0"/>
              <a:t>‹#›</a:t>
            </a:fld>
            <a:endParaRPr lang="en-US"/>
          </a:p>
        </p:txBody>
      </p:sp>
    </p:spTree>
    <p:extLst>
      <p:ext uri="{BB962C8B-B14F-4D97-AF65-F5344CB8AC3E}">
        <p14:creationId xmlns:p14="http://schemas.microsoft.com/office/powerpoint/2010/main" val="3430308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cience.nasa.gov/science-news/science-at-nasa/2004/10sep_radmicrob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2084DF-83F5-4370-915A-BDC597AB2432}" type="slidenum">
              <a:rPr lang="en-US" smtClean="0"/>
              <a:t>1</a:t>
            </a:fld>
            <a:endParaRPr lang="en-US" dirty="0"/>
          </a:p>
        </p:txBody>
      </p:sp>
    </p:spTree>
    <p:extLst>
      <p:ext uri="{BB962C8B-B14F-4D97-AF65-F5344CB8AC3E}">
        <p14:creationId xmlns:p14="http://schemas.microsoft.com/office/powerpoint/2010/main" val="206708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0D638-5229-9614-E7D5-FB92CC013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24A0C-7335-ADDE-6176-69905CC6DD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519770-7267-792A-E655-12F2C91E4BD2}"/>
              </a:ext>
            </a:extLst>
          </p:cNvPr>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 | Schematic representation of the bottlebrush model of the nucleoid. This diagram depicts the interwound supercoiled loops emanating from a dense core. The topologically isolated domains are on average 10 kb and therefore are likely to encompass several branched </a:t>
            </a:r>
            <a:r>
              <a:rPr lang="en-US" sz="1200" b="0" i="0" kern="1200" dirty="0" err="1">
                <a:solidFill>
                  <a:schemeClr val="tx1"/>
                </a:solidFill>
                <a:effectLst/>
                <a:latin typeface="+mn-lt"/>
                <a:ea typeface="+mn-ea"/>
                <a:cs typeface="+mn-cs"/>
              </a:rPr>
              <a:t>plectonemic</a:t>
            </a:r>
            <a:r>
              <a:rPr lang="en-US" sz="1200" b="0" i="0" kern="1200" dirty="0">
                <a:solidFill>
                  <a:schemeClr val="tx1"/>
                </a:solidFill>
                <a:effectLst/>
                <a:latin typeface="+mn-lt"/>
                <a:ea typeface="+mn-ea"/>
                <a:cs typeface="+mn-cs"/>
              </a:rPr>
              <a:t> loops. </a:t>
            </a:r>
            <a:endParaRPr lang="en-US" dirty="0"/>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b</a:t>
            </a:r>
            <a:r>
              <a:rPr lang="en-US" sz="1200" b="0" i="0" kern="1200" dirty="0">
                <a:solidFill>
                  <a:schemeClr val="tx1"/>
                </a:solidFill>
                <a:effectLst/>
                <a:latin typeface="+mn-lt"/>
                <a:ea typeface="+mn-ea"/>
                <a:cs typeface="+mn-cs"/>
              </a:rPr>
              <a:t> | Schematic representation of the small nucleoid-associated proteins and the structural maintenance of chromosome (SMC) complexes. These proteins introduce DNA bends and also function in bridging chromosomal loci.</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d</a:t>
            </a:r>
            <a:r>
              <a:rPr lang="en-US" sz="1200" b="0" i="0" kern="1200" dirty="0">
                <a:solidFill>
                  <a:schemeClr val="tx1"/>
                </a:solidFill>
                <a:effectLst/>
                <a:latin typeface="+mn-lt"/>
                <a:ea typeface="+mn-ea"/>
                <a:cs typeface="+mn-cs"/>
              </a:rPr>
              <a:t> | A gently isolated </a:t>
            </a:r>
            <a:r>
              <a:rPr lang="en-US" sz="1200" b="0" i="1" kern="1200" dirty="0">
                <a:solidFill>
                  <a:schemeClr val="tx1"/>
                </a:solidFill>
                <a:effectLst/>
                <a:latin typeface="+mn-lt"/>
                <a:ea typeface="+mn-ea"/>
                <a:cs typeface="+mn-cs"/>
              </a:rPr>
              <a:t>E. coli</a:t>
            </a:r>
            <a:r>
              <a:rPr lang="en-US" sz="1200" b="0" i="0" kern="1200" dirty="0">
                <a:solidFill>
                  <a:schemeClr val="tx1"/>
                </a:solidFill>
                <a:effectLst/>
                <a:latin typeface="+mn-lt"/>
                <a:ea typeface="+mn-ea"/>
                <a:cs typeface="+mn-cs"/>
              </a:rPr>
              <a:t> nucleoid bound by cytochrome C, spread on an electron microscope grid, stained with uranyl acetate and visualized by transmission electron microscopy.</a:t>
            </a:r>
          </a:p>
        </p:txBody>
      </p:sp>
      <p:sp>
        <p:nvSpPr>
          <p:cNvPr id="4" name="Slide Number Placeholder 3">
            <a:extLst>
              <a:ext uri="{FF2B5EF4-FFF2-40B4-BE49-F238E27FC236}">
                <a16:creationId xmlns:a16="http://schemas.microsoft.com/office/drawing/2014/main" id="{10B2503F-7AB8-1624-7B16-C8C37D8F4D51}"/>
              </a:ext>
            </a:extLst>
          </p:cNvPr>
          <p:cNvSpPr>
            <a:spLocks noGrp="1"/>
          </p:cNvSpPr>
          <p:nvPr>
            <p:ph type="sldNum" sz="quarter" idx="5"/>
          </p:nvPr>
        </p:nvSpPr>
        <p:spPr/>
        <p:txBody>
          <a:bodyPr/>
          <a:lstStyle/>
          <a:p>
            <a:fld id="{2B1C6E75-B9F8-4E2C-BB5E-3FC80D5CBDC6}" type="slidenum">
              <a:rPr lang="en-US" smtClean="0"/>
              <a:t>11</a:t>
            </a:fld>
            <a:endParaRPr lang="en-US"/>
          </a:p>
        </p:txBody>
      </p:sp>
    </p:spTree>
    <p:extLst>
      <p:ext uri="{BB962C8B-B14F-4D97-AF65-F5344CB8AC3E}">
        <p14:creationId xmlns:p14="http://schemas.microsoft.com/office/powerpoint/2010/main" val="1311046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0A34F67-8968-2843-91DA-06E249722B1E}" type="slidenum">
              <a:rPr lang="en-US" sz="1200">
                <a:latin typeface="Times New Roman" charset="0"/>
              </a:rPr>
              <a:pPr eaLnBrk="1" hangingPunct="1"/>
              <a:t>12</a:t>
            </a:fld>
            <a:endParaRPr lang="en-US" sz="1200">
              <a:latin typeface="Times New Roman" charset="0"/>
            </a:endParaRPr>
          </a:p>
        </p:txBody>
      </p:sp>
      <p:sp>
        <p:nvSpPr>
          <p:cNvPr id="67587" name="Rectangle 2"/>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488" tIns="44450" rIns="90488" bIns="44450"/>
          <a:lstStyle/>
          <a:p>
            <a:pPr eaLnBrk="1" hangingPunct="1"/>
            <a:r>
              <a:rPr lang="en-US" sz="1200" b="1" i="0" kern="1200" dirty="0">
                <a:solidFill>
                  <a:schemeClr val="tx1"/>
                </a:solidFill>
                <a:effectLst/>
                <a:latin typeface="+mn-lt"/>
                <a:ea typeface="+mn-ea"/>
                <a:cs typeface="+mn-cs"/>
              </a:rPr>
              <a:t>c</a:t>
            </a:r>
            <a:r>
              <a:rPr lang="en-US" sz="1200" b="0" i="0" kern="1200" dirty="0">
                <a:solidFill>
                  <a:schemeClr val="tx1"/>
                </a:solidFill>
                <a:effectLst/>
                <a:latin typeface="+mn-lt"/>
                <a:ea typeface="+mn-ea"/>
                <a:cs typeface="+mn-cs"/>
              </a:rPr>
              <a:t> | The diagram depicts replication fork progression and compaction of the origin region. Replication generates positive supercoils ahead of the fork, which can diffuse behind the replisome, producing pre-</a:t>
            </a:r>
            <a:r>
              <a:rPr lang="en-US" sz="1200" b="0" i="0" kern="1200" dirty="0" err="1">
                <a:solidFill>
                  <a:schemeClr val="tx1"/>
                </a:solidFill>
                <a:effectLst/>
                <a:latin typeface="+mn-lt"/>
                <a:ea typeface="+mn-ea"/>
                <a:cs typeface="+mn-cs"/>
              </a:rPr>
              <a:t>catenanes</a:t>
            </a:r>
            <a:r>
              <a:rPr lang="en-US" sz="1200" b="0" i="0" kern="1200" dirty="0">
                <a:solidFill>
                  <a:schemeClr val="tx1"/>
                </a:solidFill>
                <a:effectLst/>
                <a:latin typeface="+mn-lt"/>
                <a:ea typeface="+mn-ea"/>
                <a:cs typeface="+mn-cs"/>
              </a:rPr>
              <a:t>. Positive supercoils are removed by DNA gyrase and topoisomerase IV (Topo IV), and pre-</a:t>
            </a:r>
            <a:r>
              <a:rPr lang="en-US" sz="1200" b="0" i="0" kern="1200" dirty="0" err="1">
                <a:solidFill>
                  <a:schemeClr val="tx1"/>
                </a:solidFill>
                <a:effectLst/>
                <a:latin typeface="+mn-lt"/>
                <a:ea typeface="+mn-ea"/>
                <a:cs typeface="+mn-cs"/>
              </a:rPr>
              <a:t>catenanes</a:t>
            </a:r>
            <a:r>
              <a:rPr lang="en-US" sz="1200" b="0" i="0" kern="1200" dirty="0">
                <a:solidFill>
                  <a:schemeClr val="tx1"/>
                </a:solidFill>
                <a:effectLst/>
                <a:latin typeface="+mn-lt"/>
                <a:ea typeface="+mn-ea"/>
                <a:cs typeface="+mn-cs"/>
              </a:rPr>
              <a:t> are unlinked by Topo IV. Newly replicated origin regions are thought to be compacted by the SMC complexes that are recruited to the origin by </a:t>
            </a:r>
            <a:r>
              <a:rPr lang="en-US" sz="1200" b="0" i="0" kern="1200" dirty="0" err="1">
                <a:solidFill>
                  <a:schemeClr val="tx1"/>
                </a:solidFill>
                <a:effectLst/>
                <a:latin typeface="+mn-lt"/>
                <a:ea typeface="+mn-ea"/>
                <a:cs typeface="+mn-cs"/>
              </a:rPr>
              <a:t>ParB</a:t>
            </a:r>
            <a:r>
              <a:rPr lang="en-US" sz="1200" b="0" i="0" kern="1200" dirty="0">
                <a:solidFill>
                  <a:schemeClr val="tx1"/>
                </a:solidFill>
                <a:effectLst/>
                <a:latin typeface="+mn-lt"/>
                <a:ea typeface="+mn-ea"/>
                <a:cs typeface="+mn-cs"/>
              </a:rPr>
              <a:t> and by the action of small nucleoid-associated proteins (not shown).</a:t>
            </a:r>
            <a:endParaRPr lang="en-US" dirty="0">
              <a:latin typeface="Times New Roman" charset="0"/>
              <a:ea typeface="ＭＳ Ｐゴシック" charset="0"/>
              <a:cs typeface="ＭＳ Ｐゴシック" charset="0"/>
            </a:endParaRPr>
          </a:p>
        </p:txBody>
      </p:sp>
      <p:sp>
        <p:nvSpPr>
          <p:cNvPr id="67588" name="Rectangle 3"/>
          <p:cNvSpPr>
            <a:spLocks noGrp="1" noRot="1" noChangeAspect="1" noChangeArrowheads="1"/>
          </p:cNvSpPr>
          <p:nvPr>
            <p:ph type="sldImg"/>
          </p:nvPr>
        </p:nvSpPr>
        <p:spPr>
          <a:xfrm>
            <a:off x="381000" y="685800"/>
            <a:ext cx="6096000" cy="3429000"/>
          </a:xfrm>
          <a:ln w="12700" cap="flat">
            <a:solidFill>
              <a:schemeClr val="tx1"/>
            </a:solidFill>
          </a:ln>
        </p:spPr>
      </p:sp>
    </p:spTree>
    <p:extLst>
      <p:ext uri="{BB962C8B-B14F-4D97-AF65-F5344CB8AC3E}">
        <p14:creationId xmlns:p14="http://schemas.microsoft.com/office/powerpoint/2010/main" val="649468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Georgia" panose="02040502050405020303" pitchFamily="18" charset="0"/>
              </a:rPr>
              <a:t>Different phospholipids in bacterial cell membrane vs. eukaryotic</a:t>
            </a:r>
          </a:p>
          <a:p>
            <a:r>
              <a:rPr lang="en-US" b="0" i="0" dirty="0">
                <a:solidFill>
                  <a:srgbClr val="000000"/>
                </a:solidFill>
                <a:effectLst/>
                <a:latin typeface="Georgia" panose="02040502050405020303" pitchFamily="18" charset="0"/>
              </a:rPr>
              <a:t>Plus other membrane associated proteins, polysaccharides, lipids, </a:t>
            </a:r>
            <a:r>
              <a:rPr lang="en-US" b="0" i="0" dirty="0" err="1">
                <a:solidFill>
                  <a:srgbClr val="000000"/>
                </a:solidFill>
                <a:effectLst/>
                <a:latin typeface="Georgia" panose="02040502050405020303" pitchFamily="18" charset="0"/>
              </a:rPr>
              <a:t>etc</a:t>
            </a:r>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13</a:t>
            </a:fld>
            <a:endParaRPr lang="en-US"/>
          </a:p>
        </p:txBody>
      </p:sp>
    </p:spTree>
    <p:extLst>
      <p:ext uri="{BB962C8B-B14F-4D97-AF65-F5344CB8AC3E}">
        <p14:creationId xmlns:p14="http://schemas.microsoft.com/office/powerpoint/2010/main" val="1918228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Peptidoglycan – polysaccharide chains cross linked with peptides making up bacterial cell wall</a:t>
            </a:r>
          </a:p>
        </p:txBody>
      </p:sp>
      <p:sp>
        <p:nvSpPr>
          <p:cNvPr id="4" name="Slide Number Placeholder 3"/>
          <p:cNvSpPr>
            <a:spLocks noGrp="1"/>
          </p:cNvSpPr>
          <p:nvPr>
            <p:ph type="sldNum" sz="quarter" idx="5"/>
          </p:nvPr>
        </p:nvSpPr>
        <p:spPr/>
        <p:txBody>
          <a:bodyPr/>
          <a:lstStyle/>
          <a:p>
            <a:fld id="{2B1C6E75-B9F8-4E2C-BB5E-3FC80D5CBDC6}" type="slidenum">
              <a:rPr lang="en-US" smtClean="0"/>
              <a:t>14</a:t>
            </a:fld>
            <a:endParaRPr lang="en-US"/>
          </a:p>
        </p:txBody>
      </p:sp>
    </p:spTree>
    <p:extLst>
      <p:ext uri="{BB962C8B-B14F-4D97-AF65-F5344CB8AC3E}">
        <p14:creationId xmlns:p14="http://schemas.microsoft.com/office/powerpoint/2010/main" val="2297801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Do not modify the notes in this section to avoid tampering with the Poll Everywhere activity.
More info at polleverywhere.com/support
Imagine you are one of the first microbiologists, discovering and naming these tiny creatures. How would you begin to name them and classify them? (You can vote on the ideas submitted, or submit your own)
https://www.polleverywhere.com/discourses/bVDEi0pwKCk2DVj6WKh5F</a:t>
            </a:r>
          </a:p>
        </p:txBody>
      </p:sp>
      <p:sp>
        <p:nvSpPr>
          <p:cNvPr id="4" name="Slide Number Placeholder 3"/>
          <p:cNvSpPr>
            <a:spLocks noGrp="1"/>
          </p:cNvSpPr>
          <p:nvPr>
            <p:ph type="sldNum" sz="quarter" idx="5"/>
          </p:nvPr>
        </p:nvSpPr>
        <p:spPr/>
        <p:txBody>
          <a:bodyPr/>
          <a:lstStyle/>
          <a:p>
            <a:fld id="{2B1C6E75-B9F8-4E2C-BB5E-3FC80D5CBDC6}" type="slidenum">
              <a:rPr lang="en-US" smtClean="0"/>
              <a:t>16</a:t>
            </a:fld>
            <a:endParaRPr lang="en-US"/>
          </a:p>
        </p:txBody>
      </p:sp>
      <p:sp>
        <p:nvSpPr>
          <p:cNvPr id="5" name="TextBox 4">
            <a:extLst>
              <a:ext uri="{FF2B5EF4-FFF2-40B4-BE49-F238E27FC236}">
                <a16:creationId xmlns:a16="http://schemas.microsoft.com/office/drawing/2014/main" id="{37A5BF8E-5C86-841C-88D6-63FFB773D5D1}"/>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184014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17</a:t>
            </a:fld>
            <a:endParaRPr lang="en-US"/>
          </a:p>
        </p:txBody>
      </p:sp>
    </p:spTree>
    <p:extLst>
      <p:ext uri="{BB962C8B-B14F-4D97-AF65-F5344CB8AC3E}">
        <p14:creationId xmlns:p14="http://schemas.microsoft.com/office/powerpoint/2010/main" val="2155374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Useful categorization of bacteria</a:t>
            </a:r>
          </a:p>
        </p:txBody>
      </p:sp>
      <p:sp>
        <p:nvSpPr>
          <p:cNvPr id="4" name="Slide Number Placeholder 3"/>
          <p:cNvSpPr>
            <a:spLocks noGrp="1"/>
          </p:cNvSpPr>
          <p:nvPr>
            <p:ph type="sldNum" sz="quarter" idx="5"/>
          </p:nvPr>
        </p:nvSpPr>
        <p:spPr/>
        <p:txBody>
          <a:bodyPr/>
          <a:lstStyle/>
          <a:p>
            <a:fld id="{2B1C6E75-B9F8-4E2C-BB5E-3FC80D5CBDC6}" type="slidenum">
              <a:rPr lang="en-US" smtClean="0"/>
              <a:t>18</a:t>
            </a:fld>
            <a:endParaRPr lang="en-US"/>
          </a:p>
        </p:txBody>
      </p:sp>
    </p:spTree>
    <p:extLst>
      <p:ext uri="{BB962C8B-B14F-4D97-AF65-F5344CB8AC3E}">
        <p14:creationId xmlns:p14="http://schemas.microsoft.com/office/powerpoint/2010/main" val="3947011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19</a:t>
            </a:fld>
            <a:endParaRPr lang="en-US"/>
          </a:p>
        </p:txBody>
      </p:sp>
    </p:spTree>
    <p:extLst>
      <p:ext uri="{BB962C8B-B14F-4D97-AF65-F5344CB8AC3E}">
        <p14:creationId xmlns:p14="http://schemas.microsoft.com/office/powerpoint/2010/main" val="2322722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21</a:t>
            </a:fld>
            <a:endParaRPr lang="en-US"/>
          </a:p>
        </p:txBody>
      </p:sp>
    </p:spTree>
    <p:extLst>
      <p:ext uri="{BB962C8B-B14F-4D97-AF65-F5344CB8AC3E}">
        <p14:creationId xmlns:p14="http://schemas.microsoft.com/office/powerpoint/2010/main" val="32546833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22</a:t>
            </a:fld>
            <a:endParaRPr lang="en-US"/>
          </a:p>
        </p:txBody>
      </p:sp>
    </p:spTree>
    <p:extLst>
      <p:ext uri="{BB962C8B-B14F-4D97-AF65-F5344CB8AC3E}">
        <p14:creationId xmlns:p14="http://schemas.microsoft.com/office/powerpoint/2010/main" val="4267807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Take special note of terms/facts written in </a:t>
            </a:r>
            <a:r>
              <a:rPr lang="en-US" b="1" dirty="0">
                <a:solidFill>
                  <a:srgbClr val="C00000"/>
                </a:solidFill>
              </a:rPr>
              <a:t>BOLD </a:t>
            </a:r>
          </a:p>
        </p:txBody>
      </p:sp>
      <p:sp>
        <p:nvSpPr>
          <p:cNvPr id="4" name="Slide Number Placeholder 3"/>
          <p:cNvSpPr>
            <a:spLocks noGrp="1"/>
          </p:cNvSpPr>
          <p:nvPr>
            <p:ph type="sldNum" sz="quarter" idx="5"/>
          </p:nvPr>
        </p:nvSpPr>
        <p:spPr/>
        <p:txBody>
          <a:bodyPr/>
          <a:lstStyle/>
          <a:p>
            <a:fld id="{322084DF-83F5-4370-915A-BDC597AB2432}" type="slidenum">
              <a:rPr lang="en-US" smtClean="0"/>
              <a:t>2</a:t>
            </a:fld>
            <a:endParaRPr lang="en-US" dirty="0"/>
          </a:p>
        </p:txBody>
      </p:sp>
    </p:spTree>
    <p:extLst>
      <p:ext uri="{BB962C8B-B14F-4D97-AF65-F5344CB8AC3E}">
        <p14:creationId xmlns:p14="http://schemas.microsoft.com/office/powerpoint/2010/main" val="2444771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Georgia" panose="02040502050405020303" pitchFamily="18" charset="0"/>
                <a:ea typeface="Times New Roman" panose="02020603050405020304" pitchFamily="18" charset="0"/>
                <a:cs typeface="Times New Roman" panose="02020603050405020304" pitchFamily="18" charset="0"/>
              </a:rPr>
              <a:t>Remember, Gram negative!</a:t>
            </a:r>
            <a:endParaRPr lang="en-US"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dirty="0">
                <a:effectLst/>
                <a:latin typeface="Georgia" panose="02040502050405020303" pitchFamily="18" charset="0"/>
                <a:ea typeface="Times New Roman" panose="02020603050405020304" pitchFamily="18" charset="0"/>
                <a:cs typeface="Times New Roman" panose="02020603050405020304" pitchFamily="18" charset="0"/>
              </a:rPr>
              <a:t> </a:t>
            </a:r>
            <a:endParaRPr lang="en-US"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dirty="0">
                <a:effectLst/>
                <a:latin typeface="Georgia" panose="02040502050405020303" pitchFamily="18" charset="0"/>
                <a:ea typeface="Times New Roman" panose="02020603050405020304" pitchFamily="18" charset="0"/>
                <a:cs typeface="Times New Roman" panose="02020603050405020304" pitchFamily="18" charset="0"/>
              </a:rPr>
              <a:t>As you learn about pathogens, LPS is very important for virulence!</a:t>
            </a:r>
            <a:endParaRPr lang="en-US"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dirty="0">
                <a:effectLst/>
                <a:latin typeface="Georgia" panose="02040502050405020303" pitchFamily="18" charset="0"/>
                <a:ea typeface="Times New Roman" panose="02020603050405020304" pitchFamily="18" charset="0"/>
                <a:cs typeface="Times New Roman" panose="02020603050405020304" pitchFamily="18" charset="0"/>
              </a:rPr>
              <a:t> </a:t>
            </a:r>
            <a:endParaRPr lang="en-US"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dirty="0">
                <a:effectLst/>
                <a:latin typeface="Georgia" panose="02040502050405020303" pitchFamily="18" charset="0"/>
                <a:ea typeface="Times New Roman" panose="02020603050405020304" pitchFamily="18" charset="0"/>
                <a:cs typeface="Times New Roman" panose="02020603050405020304" pitchFamily="18" charset="0"/>
              </a:rPr>
              <a:t>For example, when a patient has sepsis, LPS is often the culprit, causing a severe uncontrolled immune response that can be fatal</a:t>
            </a:r>
            <a:endParaRPr lang="en-US"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23</a:t>
            </a:fld>
            <a:endParaRPr lang="en-US"/>
          </a:p>
        </p:txBody>
      </p:sp>
    </p:spTree>
    <p:extLst>
      <p:ext uri="{BB962C8B-B14F-4D97-AF65-F5344CB8AC3E}">
        <p14:creationId xmlns:p14="http://schemas.microsoft.com/office/powerpoint/2010/main" val="139135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Do not modify the notes in this section to avoid tampering with the Poll Everywhere activity.
More info at polleverywhere.com/support
Select the correct statement regarding bacterial cell walls:
https://www.polleverywhere.com/multiple_choice_polls/aZ0LN8Rlawh8L4Ut8B76D?display_state=instructions&amp;activity_state=opened&amp;state=opened&amp;flow=Engagement&amp;onscreen=persist</a:t>
            </a:r>
          </a:p>
        </p:txBody>
      </p:sp>
      <p:sp>
        <p:nvSpPr>
          <p:cNvPr id="4" name="Slide Number Placeholder 3"/>
          <p:cNvSpPr>
            <a:spLocks noGrp="1"/>
          </p:cNvSpPr>
          <p:nvPr>
            <p:ph type="sldNum" sz="quarter" idx="5"/>
          </p:nvPr>
        </p:nvSpPr>
        <p:spPr/>
        <p:txBody>
          <a:bodyPr/>
          <a:lstStyle/>
          <a:p>
            <a:fld id="{2B1C6E75-B9F8-4E2C-BB5E-3FC80D5CBDC6}" type="slidenum">
              <a:rPr lang="en-US" smtClean="0"/>
              <a:t>24</a:t>
            </a:fld>
            <a:endParaRPr lang="en-US"/>
          </a:p>
        </p:txBody>
      </p:sp>
      <p:sp>
        <p:nvSpPr>
          <p:cNvPr id="5" name="TextBox 4">
            <a:extLst>
              <a:ext uri="{FF2B5EF4-FFF2-40B4-BE49-F238E27FC236}">
                <a16:creationId xmlns:a16="http://schemas.microsoft.com/office/drawing/2014/main" id="{C1C945E3-0210-4A64-E566-49E533A5FEA5}"/>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30849145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Often made of polysaccharides</a:t>
            </a:r>
          </a:p>
        </p:txBody>
      </p:sp>
      <p:sp>
        <p:nvSpPr>
          <p:cNvPr id="4" name="Slide Number Placeholder 3"/>
          <p:cNvSpPr>
            <a:spLocks noGrp="1"/>
          </p:cNvSpPr>
          <p:nvPr>
            <p:ph type="sldNum" sz="quarter" idx="5"/>
          </p:nvPr>
        </p:nvSpPr>
        <p:spPr/>
        <p:txBody>
          <a:bodyPr/>
          <a:lstStyle/>
          <a:p>
            <a:fld id="{2B1C6E75-B9F8-4E2C-BB5E-3FC80D5CBDC6}" type="slidenum">
              <a:rPr lang="en-US" smtClean="0"/>
              <a:t>25</a:t>
            </a:fld>
            <a:endParaRPr lang="en-US"/>
          </a:p>
        </p:txBody>
      </p:sp>
    </p:spTree>
    <p:extLst>
      <p:ext uri="{BB962C8B-B14F-4D97-AF65-F5344CB8AC3E}">
        <p14:creationId xmlns:p14="http://schemas.microsoft.com/office/powerpoint/2010/main" val="760651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1430">
              <a:spcBef>
                <a:spcPts val="0"/>
              </a:spcBef>
              <a:spcAft>
                <a:spcPts val="0"/>
              </a:spcAft>
            </a:pPr>
            <a:r>
              <a:rPr lang="en-US" sz="1800" dirty="0">
                <a:effectLst/>
                <a:latin typeface="Georgia" panose="02040502050405020303" pitchFamily="18" charset="0"/>
                <a:ea typeface="Times New Roman" panose="02020603050405020304" pitchFamily="18" charset="0"/>
                <a:cs typeface="Times New Roman" panose="02020603050405020304" pitchFamily="18" charset="0"/>
              </a:rPr>
              <a:t>(I’ll talk a little more about biofilms in the next lecture) </a:t>
            </a:r>
            <a:endParaRPr lang="en-US"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marL="0" marR="0" indent="-11430">
              <a:spcBef>
                <a:spcPts val="0"/>
              </a:spcBef>
              <a:spcAft>
                <a:spcPts val="0"/>
              </a:spcAft>
            </a:pPr>
            <a:r>
              <a:rPr lang="en-US" sz="1800" dirty="0">
                <a:effectLst/>
                <a:latin typeface="Georgia" panose="02040502050405020303" pitchFamily="18" charset="0"/>
                <a:ea typeface="Times New Roman" panose="02020603050405020304" pitchFamily="18" charset="0"/>
                <a:cs typeface="Times New Roman" panose="02020603050405020304" pitchFamily="18" charset="0"/>
              </a:rPr>
              <a:t> </a:t>
            </a:r>
            <a:endParaRPr lang="en-US"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r>
              <a:rPr lang="en-US" sz="1800" dirty="0">
                <a:effectLst/>
                <a:latin typeface="Georgia" panose="02040502050405020303" pitchFamily="18" charset="0"/>
                <a:ea typeface="Times New Roman" panose="02020603050405020304" pitchFamily="18" charset="0"/>
                <a:cs typeface="Times New Roman" panose="02020603050405020304" pitchFamily="18" charset="0"/>
              </a:rPr>
              <a:t>Can be made of proteins, extracellular DNA, polysaccharides</a:t>
            </a:r>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26</a:t>
            </a:fld>
            <a:endParaRPr lang="en-US"/>
          </a:p>
        </p:txBody>
      </p:sp>
    </p:spTree>
    <p:extLst>
      <p:ext uri="{BB962C8B-B14F-4D97-AF65-F5344CB8AC3E}">
        <p14:creationId xmlns:p14="http://schemas.microsoft.com/office/powerpoint/2010/main" val="2671277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27</a:t>
            </a:fld>
            <a:endParaRPr lang="en-US"/>
          </a:p>
        </p:txBody>
      </p:sp>
    </p:spTree>
    <p:extLst>
      <p:ext uri="{BB962C8B-B14F-4D97-AF65-F5344CB8AC3E}">
        <p14:creationId xmlns:p14="http://schemas.microsoft.com/office/powerpoint/2010/main" val="18469130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Do not modify the notes in this section to avoid tampering with the Poll Everywhere activity.
More info at polleverywhere.com/support
Eukaryotes and prokaryotes share which of the following cell structures? (Even if the composition of said structures is not identical)
https://www.polleverywhere.com/multiple_choice_polls/yL32DYgSG70mHZl9JByZl?state=opened&amp;flow=Default&amp;onscreen=persist</a:t>
            </a:r>
          </a:p>
        </p:txBody>
      </p:sp>
      <p:sp>
        <p:nvSpPr>
          <p:cNvPr id="4" name="Slide Number Placeholder 3"/>
          <p:cNvSpPr>
            <a:spLocks noGrp="1"/>
          </p:cNvSpPr>
          <p:nvPr>
            <p:ph type="sldNum" sz="quarter" idx="5"/>
          </p:nvPr>
        </p:nvSpPr>
        <p:spPr/>
        <p:txBody>
          <a:bodyPr/>
          <a:lstStyle/>
          <a:p>
            <a:fld id="{2B1C6E75-B9F8-4E2C-BB5E-3FC80D5CBDC6}" type="slidenum">
              <a:rPr lang="en-US" smtClean="0"/>
              <a:t>28</a:t>
            </a:fld>
            <a:endParaRPr lang="en-US"/>
          </a:p>
        </p:txBody>
      </p:sp>
      <p:sp>
        <p:nvSpPr>
          <p:cNvPr id="5" name="TextBox 4">
            <a:extLst>
              <a:ext uri="{FF2B5EF4-FFF2-40B4-BE49-F238E27FC236}">
                <a16:creationId xmlns:a16="http://schemas.microsoft.com/office/drawing/2014/main" id="{AF1F3BDA-319B-DFA4-4BCC-1E41D0815952}"/>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3243490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Do not modify the notes in this section to avoid tampering with the Poll Everywhere activity.
More info at polleverywhere.com/support
You observe an unknown sphere-shaped bacterium under the microscope, which of these options may be its name?
https://www.polleverywhere.com/multiple_choice_polls/STseUM6jRyyWwBO26eD43?state=opened&amp;flow=Default&amp;onscreen=persist</a:t>
            </a:r>
          </a:p>
        </p:txBody>
      </p:sp>
      <p:sp>
        <p:nvSpPr>
          <p:cNvPr id="4" name="Slide Number Placeholder 3"/>
          <p:cNvSpPr>
            <a:spLocks noGrp="1"/>
          </p:cNvSpPr>
          <p:nvPr>
            <p:ph type="sldNum" sz="quarter" idx="5"/>
          </p:nvPr>
        </p:nvSpPr>
        <p:spPr/>
        <p:txBody>
          <a:bodyPr/>
          <a:lstStyle/>
          <a:p>
            <a:fld id="{2B1C6E75-B9F8-4E2C-BB5E-3FC80D5CBDC6}" type="slidenum">
              <a:rPr lang="en-US" smtClean="0"/>
              <a:t>29</a:t>
            </a:fld>
            <a:endParaRPr lang="en-US"/>
          </a:p>
        </p:txBody>
      </p:sp>
      <p:sp>
        <p:nvSpPr>
          <p:cNvPr id="5" name="TextBox 4">
            <a:extLst>
              <a:ext uri="{FF2B5EF4-FFF2-40B4-BE49-F238E27FC236}">
                <a16:creationId xmlns:a16="http://schemas.microsoft.com/office/drawing/2014/main" id="{3AD39190-D5B2-0698-A527-53FDB018E4C2}"/>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841483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Do not modify the notes in this section to avoid tampering with the Poll Everywhere activity.
More info at polleverywhere.com/support
What do you think are some traits or characteristics of bacteria? (You can vote on the ideas submitted, or submit your own.)
https://www.polleverywhere.com/discourses/3yt9ddpWlePQVzkG9ojk2</a:t>
            </a:r>
          </a:p>
        </p:txBody>
      </p:sp>
      <p:sp>
        <p:nvSpPr>
          <p:cNvPr id="4" name="Slide Number Placeholder 3"/>
          <p:cNvSpPr>
            <a:spLocks noGrp="1"/>
          </p:cNvSpPr>
          <p:nvPr>
            <p:ph type="sldNum" sz="quarter" idx="5"/>
          </p:nvPr>
        </p:nvSpPr>
        <p:spPr/>
        <p:txBody>
          <a:bodyPr/>
          <a:lstStyle/>
          <a:p>
            <a:fld id="{2B1C6E75-B9F8-4E2C-BB5E-3FC80D5CBDC6}" type="slidenum">
              <a:rPr lang="en-US" smtClean="0"/>
              <a:t>3</a:t>
            </a:fld>
            <a:endParaRPr lang="en-US"/>
          </a:p>
        </p:txBody>
      </p:sp>
      <p:sp>
        <p:nvSpPr>
          <p:cNvPr id="5" name="TextBox 4">
            <a:extLst>
              <a:ext uri="{FF2B5EF4-FFF2-40B4-BE49-F238E27FC236}">
                <a16:creationId xmlns:a16="http://schemas.microsoft.com/office/drawing/2014/main" id="{67334AF9-0E65-7B49-1835-996588542849}"/>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659565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4</a:t>
            </a:fld>
            <a:endParaRPr lang="en-US"/>
          </a:p>
        </p:txBody>
      </p:sp>
    </p:spTree>
    <p:extLst>
      <p:ext uri="{BB962C8B-B14F-4D97-AF65-F5344CB8AC3E}">
        <p14:creationId xmlns:p14="http://schemas.microsoft.com/office/powerpoint/2010/main" val="4235980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A26F8-635F-624A-93F2-4A8CD16CE458}" type="slidenum">
              <a:rPr lang="en-US" smtClean="0"/>
              <a:pPr/>
              <a:t>5</a:t>
            </a:fld>
            <a:endParaRPr lang="en-US"/>
          </a:p>
        </p:txBody>
      </p:sp>
    </p:spTree>
    <p:extLst>
      <p:ext uri="{BB962C8B-B14F-4D97-AF65-F5344CB8AC3E}">
        <p14:creationId xmlns:p14="http://schemas.microsoft.com/office/powerpoint/2010/main" val="1016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from </a:t>
            </a:r>
            <a:r>
              <a:rPr lang="en-US" sz="1200" dirty="0">
                <a:ea typeface="+mn-lt"/>
                <a:cs typeface="+mn-lt"/>
                <a:hlinkClick r:id="rId3">
                  <a:extLst>
                    <a:ext uri="{A12FA001-AC4F-418D-AE19-62706E023703}">
                      <ahyp:hlinkClr xmlns:ahyp="http://schemas.microsoft.com/office/drawing/2018/hyperlinkcolor" val="tx"/>
                    </a:ext>
                  </a:extLst>
                </a:hlinkClick>
              </a:rPr>
              <a:t>https://science.nasa.gov/science-news/science-at-nasa/2004/10sep_radmicrobe</a:t>
            </a:r>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6</a:t>
            </a:fld>
            <a:endParaRPr lang="en-US"/>
          </a:p>
        </p:txBody>
      </p:sp>
    </p:spTree>
    <p:extLst>
      <p:ext uri="{BB962C8B-B14F-4D97-AF65-F5344CB8AC3E}">
        <p14:creationId xmlns:p14="http://schemas.microsoft.com/office/powerpoint/2010/main" val="145850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7</a:t>
            </a:fld>
            <a:endParaRPr lang="en-US"/>
          </a:p>
        </p:txBody>
      </p:sp>
    </p:spTree>
    <p:extLst>
      <p:ext uri="{BB962C8B-B14F-4D97-AF65-F5344CB8AC3E}">
        <p14:creationId xmlns:p14="http://schemas.microsoft.com/office/powerpoint/2010/main" val="3588698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9</a:t>
            </a:fld>
            <a:endParaRPr lang="en-US"/>
          </a:p>
        </p:txBody>
      </p:sp>
    </p:spTree>
    <p:extLst>
      <p:ext uri="{BB962C8B-B14F-4D97-AF65-F5344CB8AC3E}">
        <p14:creationId xmlns:p14="http://schemas.microsoft.com/office/powerpoint/2010/main" val="1132161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1C6E75-B9F8-4E2C-BB5E-3FC80D5CBDC6}" type="slidenum">
              <a:rPr lang="en-US" smtClean="0"/>
              <a:t>10</a:t>
            </a:fld>
            <a:endParaRPr lang="en-US"/>
          </a:p>
        </p:txBody>
      </p:sp>
    </p:spTree>
    <p:extLst>
      <p:ext uri="{BB962C8B-B14F-4D97-AF65-F5344CB8AC3E}">
        <p14:creationId xmlns:p14="http://schemas.microsoft.com/office/powerpoint/2010/main" val="2142390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50ABDA-AEF4-45B6-8F6B-BED9705DB8A4}"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A7244-F6D4-4760-B4B0-274F479BD16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728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50ABDA-AEF4-45B6-8F6B-BED9705DB8A4}"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A7244-F6D4-4760-B4B0-274F479BD16A}" type="slidenum">
              <a:rPr lang="en-US" smtClean="0"/>
              <a:t>‹#›</a:t>
            </a:fld>
            <a:endParaRPr lang="en-US"/>
          </a:p>
        </p:txBody>
      </p:sp>
    </p:spTree>
    <p:extLst>
      <p:ext uri="{BB962C8B-B14F-4D97-AF65-F5344CB8AC3E}">
        <p14:creationId xmlns:p14="http://schemas.microsoft.com/office/powerpoint/2010/main" val="34519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50ABDA-AEF4-45B6-8F6B-BED9705DB8A4}"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A7244-F6D4-4760-B4B0-274F479BD16A}" type="slidenum">
              <a:rPr lang="en-US" smtClean="0"/>
              <a:t>‹#›</a:t>
            </a:fld>
            <a:endParaRPr lang="en-US"/>
          </a:p>
        </p:txBody>
      </p:sp>
    </p:spTree>
    <p:extLst>
      <p:ext uri="{BB962C8B-B14F-4D97-AF65-F5344CB8AC3E}">
        <p14:creationId xmlns:p14="http://schemas.microsoft.com/office/powerpoint/2010/main" val="993354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50ABDA-AEF4-45B6-8F6B-BED9705DB8A4}"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A7244-F6D4-4760-B4B0-274F479BD16A}" type="slidenum">
              <a:rPr lang="en-US" smtClean="0"/>
              <a:t>‹#›</a:t>
            </a:fld>
            <a:endParaRPr lang="en-US"/>
          </a:p>
        </p:txBody>
      </p:sp>
    </p:spTree>
    <p:extLst>
      <p:ext uri="{BB962C8B-B14F-4D97-AF65-F5344CB8AC3E}">
        <p14:creationId xmlns:p14="http://schemas.microsoft.com/office/powerpoint/2010/main" val="328828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50ABDA-AEF4-45B6-8F6B-BED9705DB8A4}"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A7244-F6D4-4760-B4B0-274F479BD16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236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50ABDA-AEF4-45B6-8F6B-BED9705DB8A4}" type="datetimeFigureOut">
              <a:rPr lang="en-US" smtClean="0"/>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7A7244-F6D4-4760-B4B0-274F479BD16A}" type="slidenum">
              <a:rPr lang="en-US" smtClean="0"/>
              <a:t>‹#›</a:t>
            </a:fld>
            <a:endParaRPr lang="en-US"/>
          </a:p>
        </p:txBody>
      </p:sp>
    </p:spTree>
    <p:extLst>
      <p:ext uri="{BB962C8B-B14F-4D97-AF65-F5344CB8AC3E}">
        <p14:creationId xmlns:p14="http://schemas.microsoft.com/office/powerpoint/2010/main" val="1047687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50ABDA-AEF4-45B6-8F6B-BED9705DB8A4}" type="datetimeFigureOut">
              <a:rPr lang="en-US" smtClean="0"/>
              <a:t>8/1/2026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7A7244-F6D4-4760-B4B0-274F479BD16A}" type="slidenum">
              <a:rPr lang="en-US" smtClean="0"/>
              <a:t>‹#›</a:t>
            </a:fld>
            <a:endParaRPr lang="en-US"/>
          </a:p>
        </p:txBody>
      </p:sp>
    </p:spTree>
    <p:extLst>
      <p:ext uri="{BB962C8B-B14F-4D97-AF65-F5344CB8AC3E}">
        <p14:creationId xmlns:p14="http://schemas.microsoft.com/office/powerpoint/2010/main" val="3719719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50ABDA-AEF4-45B6-8F6B-BED9705DB8A4}" type="datetimeFigureOut">
              <a:rPr lang="en-US" smtClean="0"/>
              <a:t>8/1/2026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7A7244-F6D4-4760-B4B0-274F479BD16A}" type="slidenum">
              <a:rPr lang="en-US" smtClean="0"/>
              <a:t>‹#›</a:t>
            </a:fld>
            <a:endParaRPr lang="en-US"/>
          </a:p>
        </p:txBody>
      </p:sp>
    </p:spTree>
    <p:extLst>
      <p:ext uri="{BB962C8B-B14F-4D97-AF65-F5344CB8AC3E}">
        <p14:creationId xmlns:p14="http://schemas.microsoft.com/office/powerpoint/2010/main" val="46110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F750ABDA-AEF4-45B6-8F6B-BED9705DB8A4}" type="datetimeFigureOut">
              <a:rPr lang="en-US" smtClean="0"/>
              <a:t>8/1/2026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47A7244-F6D4-4760-B4B0-274F479BD16A}" type="slidenum">
              <a:rPr lang="en-US" smtClean="0"/>
              <a:t>‹#›</a:t>
            </a:fld>
            <a:endParaRPr lang="en-US"/>
          </a:p>
        </p:txBody>
      </p:sp>
    </p:spTree>
    <p:extLst>
      <p:ext uri="{BB962C8B-B14F-4D97-AF65-F5344CB8AC3E}">
        <p14:creationId xmlns:p14="http://schemas.microsoft.com/office/powerpoint/2010/main" val="2324687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750ABDA-AEF4-45B6-8F6B-BED9705DB8A4}" type="datetimeFigureOut">
              <a:rPr lang="en-US" smtClean="0"/>
              <a:t>8/1/2026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47A7244-F6D4-4760-B4B0-274F479BD16A}" type="slidenum">
              <a:rPr lang="en-US" smtClean="0"/>
              <a:t>‹#›</a:t>
            </a:fld>
            <a:endParaRPr lang="en-US"/>
          </a:p>
        </p:txBody>
      </p:sp>
    </p:spTree>
    <p:extLst>
      <p:ext uri="{BB962C8B-B14F-4D97-AF65-F5344CB8AC3E}">
        <p14:creationId xmlns:p14="http://schemas.microsoft.com/office/powerpoint/2010/main" val="657688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extLst>
                <a:ext uri="{28A0092B-C50C-407E-A947-70E740481C1C}">
                  <a14:useLocalDpi xmlns:a14="http://schemas.microsoft.com/office/drawing/2010/main"/>
                </a:ext>
              </a:extLst>
            </a:blip>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50ABDA-AEF4-45B6-8F6B-BED9705DB8A4}" type="datetimeFigureOut">
              <a:rPr lang="en-US" smtClean="0"/>
              <a:t>8/1/2026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7A7244-F6D4-4760-B4B0-274F479BD16A}" type="slidenum">
              <a:rPr lang="en-US" smtClean="0"/>
              <a:t>‹#›</a:t>
            </a:fld>
            <a:endParaRPr lang="en-US"/>
          </a:p>
        </p:txBody>
      </p:sp>
    </p:spTree>
    <p:extLst>
      <p:ext uri="{BB962C8B-B14F-4D97-AF65-F5344CB8AC3E}">
        <p14:creationId xmlns:p14="http://schemas.microsoft.com/office/powerpoint/2010/main" val="2394795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750ABDA-AEF4-45B6-8F6B-BED9705DB8A4}" type="datetimeFigureOut">
              <a:rPr lang="en-US" smtClean="0"/>
              <a:t>8/1/2026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47A7244-F6D4-4760-B4B0-274F479BD16A}"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6609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8.sv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9.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8.png"/><Relationship Id="rId3" Type="http://schemas.openxmlformats.org/officeDocument/2006/relationships/notesSlide" Target="../notesSlides/notesSlide15.xml"/><Relationship Id="rId7" Type="http://schemas.openxmlformats.org/officeDocument/2006/relationships/image" Target="../media/image48.png"/><Relationship Id="rId12" Type="http://schemas.openxmlformats.org/officeDocument/2006/relationships/image" Target="../media/image53.png"/><Relationship Id="rId17" Type="http://schemas.microsoft.com/office/2007/relationships/hdphoto" Target="../media/hdphoto1.wdp"/><Relationship Id="rId2" Type="http://schemas.openxmlformats.org/officeDocument/2006/relationships/slideLayout" Target="../slideLayouts/slideLayout7.xml"/><Relationship Id="rId16" Type="http://schemas.openxmlformats.org/officeDocument/2006/relationships/image" Target="../media/image57.png"/><Relationship Id="rId1" Type="http://schemas.openxmlformats.org/officeDocument/2006/relationships/themeOverride" Target="../theme/themeOverride10.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19" Type="http://schemas.microsoft.com/office/2007/relationships/hdphoto" Target="../media/hdphoto2.wdp"/><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1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notesSlide" Target="../notesSlides/notesSlide16.xml"/><Relationship Id="rId7"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61.jpe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1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17.xml"/><Relationship Id="rId7" Type="http://schemas.openxmlformats.org/officeDocument/2006/relationships/image" Target="../media/image70.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hemeOverride" Target="../theme/themeOverride16.xml"/><Relationship Id="rId5" Type="http://schemas.openxmlformats.org/officeDocument/2006/relationships/image" Target="../media/image78.png"/><Relationship Id="rId4" Type="http://schemas.openxmlformats.org/officeDocument/2006/relationships/image" Target="../media/image77.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hemeOverride" Target="../theme/themeOverride17.xml"/><Relationship Id="rId5" Type="http://schemas.openxmlformats.org/officeDocument/2006/relationships/image" Target="../media/image80.jpeg"/><Relationship Id="rId4" Type="http://schemas.openxmlformats.org/officeDocument/2006/relationships/image" Target="../media/image79.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hemeOverride" Target="../theme/themeOverride18.xml"/><Relationship Id="rId5" Type="http://schemas.openxmlformats.org/officeDocument/2006/relationships/image" Target="../media/image82.emf"/><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xml"/><Relationship Id="rId4" Type="http://schemas.openxmlformats.org/officeDocument/2006/relationships/image" Target="../media/image8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openxmlformats.org/officeDocument/2006/relationships/image" Target="../media/image15.jpe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6.xml"/><Relationship Id="rId7"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4.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E663736A-2757-FC5F-779F-C7E294C4D24B}"/>
              </a:ext>
            </a:extLst>
          </p:cNvPr>
          <p:cNvSpPr txBox="1">
            <a:spLocks noGrp="1"/>
          </p:cNvSpPr>
          <p:nvPr>
            <p:ph type="title" idx="4294967295"/>
          </p:nvPr>
        </p:nvSpPr>
        <p:spPr>
          <a:xfrm>
            <a:off x="7096283" y="1664898"/>
            <a:ext cx="4763706"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j-lt"/>
                <a:ea typeface="+mn-ea"/>
                <a:cs typeface="+mn-cs"/>
              </a:rPr>
              <a:t>Kaitlyn Grando, Ph.D.</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mj-lt"/>
                <a:ea typeface="+mn-ea"/>
                <a:cs typeface="+mn-cs"/>
              </a:rPr>
              <a:t>Center for Microbiology &amp; Immunology and Department of Biomedical Education &amp; Data Science</a:t>
            </a:r>
          </a:p>
        </p:txBody>
      </p:sp>
      <p:sp>
        <p:nvSpPr>
          <p:cNvPr id="4" name="TextBox 3">
            <a:extLst>
              <a:ext uri="{FF2B5EF4-FFF2-40B4-BE49-F238E27FC236}">
                <a16:creationId xmlns:a16="http://schemas.microsoft.com/office/drawing/2014/main" id="{E3C8F942-B9BD-8272-8A73-8F8D92307664}"/>
              </a:ext>
            </a:extLst>
          </p:cNvPr>
          <p:cNvSpPr txBox="1"/>
          <p:nvPr/>
        </p:nvSpPr>
        <p:spPr>
          <a:xfrm>
            <a:off x="7096283" y="3808108"/>
            <a:ext cx="3834295" cy="1631216"/>
          </a:xfrm>
          <a:prstGeom prst="rect">
            <a:avLst/>
          </a:prstGeom>
          <a:noFill/>
        </p:spPr>
        <p:txBody>
          <a:bodyPr wrap="square" rtlCol="0">
            <a:spAutoFit/>
          </a:bodyPr>
          <a:lstStyle/>
          <a:p>
            <a:r>
              <a:rPr lang="en-US" sz="2000" dirty="0">
                <a:latin typeface="+mj-lt"/>
              </a:rPr>
              <a:t>Email: </a:t>
            </a:r>
            <a:br>
              <a:rPr lang="en-US" sz="2000" dirty="0">
                <a:latin typeface="+mj-lt"/>
              </a:rPr>
            </a:br>
            <a:r>
              <a:rPr lang="en-US" sz="2000" dirty="0">
                <a:latin typeface="+mj-lt"/>
              </a:rPr>
              <a:t>kaitlyn.grando@temple.edu</a:t>
            </a:r>
          </a:p>
          <a:p>
            <a:endParaRPr lang="en-US" sz="2000" dirty="0">
              <a:latin typeface="+mj-lt"/>
            </a:endParaRPr>
          </a:p>
          <a:p>
            <a:r>
              <a:rPr lang="en-US" sz="2000" dirty="0">
                <a:latin typeface="+mj-lt"/>
              </a:rPr>
              <a:t>Lab: Kresge 504</a:t>
            </a:r>
            <a:br>
              <a:rPr lang="en-US" sz="2000" dirty="0">
                <a:latin typeface="+mj-lt"/>
              </a:rPr>
            </a:br>
            <a:r>
              <a:rPr lang="en-US" sz="2000" dirty="0">
                <a:latin typeface="+mj-lt"/>
              </a:rPr>
              <a:t>Health Sciences Campus</a:t>
            </a:r>
          </a:p>
        </p:txBody>
      </p:sp>
      <p:grpSp>
        <p:nvGrpSpPr>
          <p:cNvPr id="5" name="Group 4" descr="Meme 1: Dad from Fairly Oddparents represents Prokaryotes, &quot;this is where I'd put my nucleus!&quot; gesturing to a trophy stand. Next panel: &quot;If I had one&quot;. Meme 2: Gram Stain Expectation: a grandmother showing a spill. Reality: purple and pink bacteria under a microscope. Meme 3: Panel 1 lady yelling &quot;Archaea and Bacteria!!!&quot; Panel 2 cat squinting in front of a salad &quot;Prokaryotes&quot;">
            <a:extLst>
              <a:ext uri="{FF2B5EF4-FFF2-40B4-BE49-F238E27FC236}">
                <a16:creationId xmlns:a16="http://schemas.microsoft.com/office/drawing/2014/main" id="{4879301B-7108-B7A9-969D-083D00F15DC5}"/>
              </a:ext>
            </a:extLst>
          </p:cNvPr>
          <p:cNvGrpSpPr/>
          <p:nvPr/>
        </p:nvGrpSpPr>
        <p:grpSpPr>
          <a:xfrm>
            <a:off x="842098" y="583357"/>
            <a:ext cx="6089089" cy="5691285"/>
            <a:chOff x="4090807" y="160178"/>
            <a:chExt cx="6994606" cy="6537644"/>
          </a:xfrm>
        </p:grpSpPr>
        <p:pic>
          <p:nvPicPr>
            <p:cNvPr id="6" name="Picture 5">
              <a:extLst>
                <a:ext uri="{FF2B5EF4-FFF2-40B4-BE49-F238E27FC236}">
                  <a16:creationId xmlns:a16="http://schemas.microsoft.com/office/drawing/2014/main" id="{3BC3784D-85D5-C1D7-0B34-D01CCD2C572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05743" y="4023283"/>
              <a:ext cx="5114323" cy="2674539"/>
            </a:xfrm>
            <a:prstGeom prst="rect">
              <a:avLst/>
            </a:prstGeom>
          </p:spPr>
        </p:pic>
        <p:pic>
          <p:nvPicPr>
            <p:cNvPr id="7" name="Picture 6">
              <a:extLst>
                <a:ext uri="{FF2B5EF4-FFF2-40B4-BE49-F238E27FC236}">
                  <a16:creationId xmlns:a16="http://schemas.microsoft.com/office/drawing/2014/main" id="{F9D9EC97-F21E-164B-DB99-EA32C18638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90807" y="160178"/>
              <a:ext cx="2851035" cy="3968641"/>
            </a:xfrm>
            <a:prstGeom prst="rect">
              <a:avLst/>
            </a:prstGeom>
          </p:spPr>
        </p:pic>
        <p:pic>
          <p:nvPicPr>
            <p:cNvPr id="8" name="Picture 6" descr="Meme Contest Entries — Small World Initiative">
              <a:extLst>
                <a:ext uri="{FF2B5EF4-FFF2-40B4-BE49-F238E27FC236}">
                  <a16:creationId xmlns:a16="http://schemas.microsoft.com/office/drawing/2014/main" id="{60EF7A26-76CF-3F97-707D-DB26CEAA0AC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941843" y="1452011"/>
              <a:ext cx="4143570" cy="257127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39226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69610-C8E9-AAF2-6D36-ADA7E1327FDA}"/>
              </a:ext>
            </a:extLst>
          </p:cNvPr>
          <p:cNvSpPr>
            <a:spLocks noGrp="1"/>
          </p:cNvSpPr>
          <p:nvPr>
            <p:ph type="title"/>
          </p:nvPr>
        </p:nvSpPr>
        <p:spPr/>
        <p:txBody>
          <a:bodyPr/>
          <a:lstStyle/>
          <a:p>
            <a:r>
              <a:rPr lang="en-US" dirty="0">
                <a:solidFill>
                  <a:schemeClr val="tx1"/>
                </a:solidFill>
              </a:rPr>
              <a:t>Bacterial DNA</a:t>
            </a:r>
          </a:p>
        </p:txBody>
      </p:sp>
      <p:sp>
        <p:nvSpPr>
          <p:cNvPr id="3" name="Content Placeholder 2">
            <a:extLst>
              <a:ext uri="{FF2B5EF4-FFF2-40B4-BE49-F238E27FC236}">
                <a16:creationId xmlns:a16="http://schemas.microsoft.com/office/drawing/2014/main" id="{8982F061-5F34-D422-0836-3C5DE1D20047}"/>
              </a:ext>
            </a:extLst>
          </p:cNvPr>
          <p:cNvSpPr>
            <a:spLocks noGrp="1"/>
          </p:cNvSpPr>
          <p:nvPr>
            <p:ph idx="1"/>
          </p:nvPr>
        </p:nvSpPr>
        <p:spPr>
          <a:xfrm>
            <a:off x="1097280" y="2286000"/>
            <a:ext cx="3659167" cy="3691468"/>
          </a:xfrm>
        </p:spPr>
        <p:txBody>
          <a:bodyPr>
            <a:normAutofit/>
          </a:bodyPr>
          <a:lstStyle/>
          <a:p>
            <a:r>
              <a:rPr lang="en-US" sz="2200" dirty="0">
                <a:solidFill>
                  <a:schemeClr val="tx1"/>
                </a:solidFill>
              </a:rPr>
              <a:t>Circular DNA in </a:t>
            </a:r>
            <a:r>
              <a:rPr lang="en-US" sz="2200" b="1" dirty="0">
                <a:solidFill>
                  <a:srgbClr val="C00000"/>
                </a:solidFill>
              </a:rPr>
              <a:t>nucleoid</a:t>
            </a:r>
          </a:p>
          <a:p>
            <a:pPr lvl="1"/>
            <a:r>
              <a:rPr lang="en-US" sz="2000" dirty="0">
                <a:solidFill>
                  <a:schemeClr val="tx1"/>
                </a:solidFill>
              </a:rPr>
              <a:t>Packaged by </a:t>
            </a:r>
            <a:r>
              <a:rPr lang="en-US" sz="2000" b="1" dirty="0">
                <a:solidFill>
                  <a:srgbClr val="C00000"/>
                </a:solidFill>
              </a:rPr>
              <a:t>supercoiling</a:t>
            </a:r>
            <a:r>
              <a:rPr lang="en-US" sz="2000" dirty="0">
                <a:solidFill>
                  <a:schemeClr val="tx1"/>
                </a:solidFill>
              </a:rPr>
              <a:t> </a:t>
            </a:r>
            <a:endParaRPr lang="en-US" sz="2000" b="1" dirty="0">
              <a:solidFill>
                <a:schemeClr val="tx1"/>
              </a:solidFill>
            </a:endParaRPr>
          </a:p>
          <a:p>
            <a:pPr lvl="1"/>
            <a:r>
              <a:rPr lang="en-US" sz="2000" b="1" dirty="0">
                <a:solidFill>
                  <a:srgbClr val="C00000"/>
                </a:solidFill>
              </a:rPr>
              <a:t>Haploid genome </a:t>
            </a:r>
            <a:r>
              <a:rPr lang="en-US" sz="2000" dirty="0">
                <a:solidFill>
                  <a:schemeClr val="tx1"/>
                </a:solidFill>
              </a:rPr>
              <a:t>– single chromosome</a:t>
            </a:r>
          </a:p>
          <a:p>
            <a:r>
              <a:rPr lang="en-US" sz="2200" b="1" dirty="0">
                <a:solidFill>
                  <a:srgbClr val="C00000"/>
                </a:solidFill>
              </a:rPr>
              <a:t>Plasmids</a:t>
            </a:r>
            <a:r>
              <a:rPr lang="en-US" sz="2200" b="1" dirty="0">
                <a:solidFill>
                  <a:schemeClr val="tx1"/>
                </a:solidFill>
              </a:rPr>
              <a:t> </a:t>
            </a:r>
            <a:r>
              <a:rPr lang="en-US" sz="2200" dirty="0">
                <a:solidFill>
                  <a:schemeClr val="tx1"/>
                </a:solidFill>
              </a:rPr>
              <a:t>–</a:t>
            </a:r>
            <a:r>
              <a:rPr lang="en-US" sz="2200" b="1" dirty="0">
                <a:solidFill>
                  <a:schemeClr val="tx1"/>
                </a:solidFill>
              </a:rPr>
              <a:t> </a:t>
            </a:r>
            <a:r>
              <a:rPr lang="en-US" sz="2200" dirty="0">
                <a:solidFill>
                  <a:schemeClr val="tx1"/>
                </a:solidFill>
              </a:rPr>
              <a:t>extrachromosomal DNA</a:t>
            </a:r>
          </a:p>
          <a:p>
            <a:endParaRPr lang="en-US" sz="2800" dirty="0">
              <a:solidFill>
                <a:schemeClr val="tx1"/>
              </a:solidFill>
            </a:endParaRPr>
          </a:p>
        </p:txBody>
      </p:sp>
      <p:pic>
        <p:nvPicPr>
          <p:cNvPr id="8194" name="Picture 2" descr="Bacterial circular chromosome supercoiled in the nucloid region (no membrane). Plasmids are smaller separate circular DNA.">
            <a:extLst>
              <a:ext uri="{FF2B5EF4-FFF2-40B4-BE49-F238E27FC236}">
                <a16:creationId xmlns:a16="http://schemas.microsoft.com/office/drawing/2014/main" id="{4E0B7A1C-8C5F-13C5-71A1-601FD3559F66}"/>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a:stretch/>
        </p:blipFill>
        <p:spPr bwMode="auto">
          <a:xfrm>
            <a:off x="4756447" y="2097248"/>
            <a:ext cx="7130754" cy="38802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7C738BB-0312-C114-8AE9-B00942BF31DD}"/>
              </a:ext>
            </a:extLst>
          </p:cNvPr>
          <p:cNvSpPr txBox="1"/>
          <p:nvPr/>
        </p:nvSpPr>
        <p:spPr>
          <a:xfrm>
            <a:off x="130629" y="6571397"/>
            <a:ext cx="8251785" cy="338554"/>
          </a:xfrm>
          <a:prstGeom prst="rect">
            <a:avLst/>
          </a:prstGeom>
          <a:noFill/>
        </p:spPr>
        <p:txBody>
          <a:bodyPr wrap="square">
            <a:spAutoFit/>
          </a:bodyPr>
          <a:lstStyle/>
          <a:p>
            <a:r>
              <a:rPr lang="en-US" sz="1600" b="0" i="0" dirty="0">
                <a:effectLst/>
                <a:latin typeface="ProximaNovaA-Regular"/>
              </a:rPr>
              <a:t>The University of Waikato </a:t>
            </a:r>
            <a:r>
              <a:rPr lang="en-US" sz="1600" b="0" i="0" dirty="0" err="1">
                <a:effectLst/>
                <a:latin typeface="ProximaNovaA-Regular"/>
              </a:rPr>
              <a:t>Te</a:t>
            </a:r>
            <a:r>
              <a:rPr lang="en-US" sz="1600" b="0" i="0" dirty="0">
                <a:effectLst/>
                <a:latin typeface="ProximaNovaA-Regular"/>
              </a:rPr>
              <a:t> Whare Wānanga o Waikato, Science Learning Hub</a:t>
            </a:r>
          </a:p>
        </p:txBody>
      </p:sp>
      <p:sp>
        <p:nvSpPr>
          <p:cNvPr id="4" name="Rectangle 3">
            <a:extLst>
              <a:ext uri="{FF2B5EF4-FFF2-40B4-BE49-F238E27FC236}">
                <a16:creationId xmlns:a16="http://schemas.microsoft.com/office/drawing/2014/main" id="{51499E93-EA0D-279F-505D-A65D779FB4B7}"/>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A088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34DFC4D3-34D2-FBD0-641A-53AC1E7ADB5A}"/>
              </a:ext>
              <a:ext uri="{C183D7F6-B498-43B3-948B-1728B52AA6E4}">
                <adec:decorative xmlns:adec="http://schemas.microsoft.com/office/drawing/2017/decorative" val="1"/>
              </a:ext>
            </a:extLst>
          </p:cNvPr>
          <p:cNvCxnSpPr>
            <a:cxnSpLocks/>
          </p:cNvCxnSpPr>
          <p:nvPr/>
        </p:nvCxnSpPr>
        <p:spPr>
          <a:xfrm>
            <a:off x="1093649" y="1725785"/>
            <a:ext cx="3987638" cy="0"/>
          </a:xfrm>
          <a:prstGeom prst="line">
            <a:avLst/>
          </a:prstGeom>
          <a:ln w="28575">
            <a:solidFill>
              <a:schemeClr val="tx1"/>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745683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D9832-FA5E-C5C9-8824-0E4581DE405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01CD5E0-BDB7-BC59-0F22-9B28543C398C}"/>
              </a:ext>
            </a:extLst>
          </p:cNvPr>
          <p:cNvSpPr>
            <a:spLocks noGrp="1"/>
          </p:cNvSpPr>
          <p:nvPr>
            <p:ph type="title"/>
          </p:nvPr>
        </p:nvSpPr>
        <p:spPr>
          <a:xfrm>
            <a:off x="687221" y="164075"/>
            <a:ext cx="10873409" cy="872066"/>
          </a:xfrm>
        </p:spPr>
        <p:txBody>
          <a:bodyPr>
            <a:normAutofit/>
          </a:bodyPr>
          <a:lstStyle/>
          <a:p>
            <a:r>
              <a:rPr lang="en-US" sz="4400" dirty="0"/>
              <a:t>DNA is compacted to fit in the bacterial cell</a:t>
            </a:r>
          </a:p>
        </p:txBody>
      </p:sp>
      <p:sp>
        <p:nvSpPr>
          <p:cNvPr id="6" name="TextBox 5">
            <a:extLst>
              <a:ext uri="{FF2B5EF4-FFF2-40B4-BE49-F238E27FC236}">
                <a16:creationId xmlns:a16="http://schemas.microsoft.com/office/drawing/2014/main" id="{13B4A07F-174B-86F7-54E9-9F390DB21EE6}"/>
              </a:ext>
            </a:extLst>
          </p:cNvPr>
          <p:cNvSpPr txBox="1"/>
          <p:nvPr/>
        </p:nvSpPr>
        <p:spPr>
          <a:xfrm>
            <a:off x="687221" y="1341531"/>
            <a:ext cx="6151043" cy="1015663"/>
          </a:xfrm>
          <a:prstGeom prst="rect">
            <a:avLst/>
          </a:prstGeom>
          <a:noFill/>
        </p:spPr>
        <p:txBody>
          <a:bodyPr wrap="none" rtlCol="0">
            <a:spAutoFit/>
          </a:bodyPr>
          <a:lstStyle/>
          <a:p>
            <a:r>
              <a:rPr lang="en-US" sz="2000" dirty="0"/>
              <a:t>Most bacterial chromosomes are circular</a:t>
            </a:r>
          </a:p>
          <a:p>
            <a:r>
              <a:rPr lang="en-US" sz="2000" b="1" dirty="0">
                <a:solidFill>
                  <a:srgbClr val="C00000"/>
                </a:solidFill>
              </a:rPr>
              <a:t>Supercoiling</a:t>
            </a:r>
            <a:r>
              <a:rPr lang="en-US" sz="2000" b="1" dirty="0"/>
              <a:t> </a:t>
            </a:r>
            <a:r>
              <a:rPr lang="en-US" sz="2000" dirty="0"/>
              <a:t>compacts DNA</a:t>
            </a:r>
          </a:p>
          <a:p>
            <a:r>
              <a:rPr lang="en-US" sz="2000" dirty="0"/>
              <a:t>Histone-like</a:t>
            </a:r>
            <a:r>
              <a:rPr lang="en-US" sz="2000" b="1" dirty="0"/>
              <a:t> </a:t>
            </a:r>
            <a:r>
              <a:rPr lang="en-US" sz="2000" dirty="0"/>
              <a:t>proteins protect, bend, and bridge DNA</a:t>
            </a:r>
            <a:endParaRPr lang="en-US" sz="2000" b="1" dirty="0"/>
          </a:p>
        </p:txBody>
      </p:sp>
      <p:pic>
        <p:nvPicPr>
          <p:cNvPr id="8" name="Picture 7" descr="electron micrograph of gently isolated E coli nucloid shows supercoiled branches of DNA radially around a central point">
            <a:extLst>
              <a:ext uri="{FF2B5EF4-FFF2-40B4-BE49-F238E27FC236}">
                <a16:creationId xmlns:a16="http://schemas.microsoft.com/office/drawing/2014/main" id="{4E980684-5D0D-8E9D-56F2-0BBD033A5BE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48825" y="1242831"/>
            <a:ext cx="3583001" cy="5236694"/>
          </a:xfrm>
          <a:prstGeom prst="rect">
            <a:avLst/>
          </a:prstGeom>
        </p:spPr>
      </p:pic>
      <p:cxnSp>
        <p:nvCxnSpPr>
          <p:cNvPr id="10" name="Straight Connector 9">
            <a:extLst>
              <a:ext uri="{FF2B5EF4-FFF2-40B4-BE49-F238E27FC236}">
                <a16:creationId xmlns:a16="http://schemas.microsoft.com/office/drawing/2014/main" id="{C3F2274A-DDEE-2A05-E657-C47C9BF95E93}"/>
              </a:ext>
              <a:ext uri="{C183D7F6-B498-43B3-948B-1728B52AA6E4}">
                <adec:decorative xmlns:adec="http://schemas.microsoft.com/office/drawing/2017/decorative" val="1"/>
              </a:ext>
            </a:extLst>
          </p:cNvPr>
          <p:cNvCxnSpPr>
            <a:cxnSpLocks/>
          </p:cNvCxnSpPr>
          <p:nvPr/>
        </p:nvCxnSpPr>
        <p:spPr>
          <a:xfrm>
            <a:off x="756697" y="1036141"/>
            <a:ext cx="10375129" cy="0"/>
          </a:xfrm>
          <a:prstGeom prst="line">
            <a:avLst/>
          </a:prstGeom>
          <a:ln w="28575">
            <a:solidFill>
              <a:schemeClr val="tx1"/>
            </a:solidFill>
          </a:ln>
        </p:spPr>
        <p:style>
          <a:lnRef idx="1">
            <a:schemeClr val="accent6"/>
          </a:lnRef>
          <a:fillRef idx="0">
            <a:schemeClr val="accent6"/>
          </a:fillRef>
          <a:effectRef idx="0">
            <a:schemeClr val="accent6"/>
          </a:effectRef>
          <a:fontRef idx="minor">
            <a:schemeClr val="tx1"/>
          </a:fontRef>
        </p:style>
      </p:cxnSp>
      <p:sp>
        <p:nvSpPr>
          <p:cNvPr id="14" name="Rectangle 13">
            <a:extLst>
              <a:ext uri="{FF2B5EF4-FFF2-40B4-BE49-F238E27FC236}">
                <a16:creationId xmlns:a16="http://schemas.microsoft.com/office/drawing/2014/main" id="{CCE45377-38A6-3ADD-48A3-6740B76E7045}"/>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A088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descr="Schematic representation of the small nucleoid-associated proteins and the structural maintenance of chromosome (SMC) complexes. These proteins introduce DNA bends and also function in bridging chromosomal loci. ">
            <a:extLst>
              <a:ext uri="{FF2B5EF4-FFF2-40B4-BE49-F238E27FC236}">
                <a16:creationId xmlns:a16="http://schemas.microsoft.com/office/drawing/2014/main" id="{C3A054B8-9351-B330-46AC-651581D3748F}"/>
              </a:ext>
            </a:extLst>
          </p:cNvPr>
          <p:cNvGrpSpPr/>
          <p:nvPr/>
        </p:nvGrpSpPr>
        <p:grpSpPr>
          <a:xfrm>
            <a:off x="687221" y="2551512"/>
            <a:ext cx="6523834" cy="3604593"/>
            <a:chOff x="687221" y="2551512"/>
            <a:chExt cx="6523834" cy="3604593"/>
          </a:xfrm>
        </p:grpSpPr>
        <p:pic>
          <p:nvPicPr>
            <p:cNvPr id="2" name="Graphic 18" descr="Schematic representation of the small nucleoid-associated proteins and the structural maintenance of chromosome (SMC) complexes. These proteins introduce DNA bends and also function in bridging chromosomal loci. ">
              <a:extLst>
                <a:ext uri="{FF2B5EF4-FFF2-40B4-BE49-F238E27FC236}">
                  <a16:creationId xmlns:a16="http://schemas.microsoft.com/office/drawing/2014/main" id="{AB5D08B0-331D-3737-9028-81DA5972A8A9}"/>
                </a:ext>
              </a:extLst>
            </p:cNvPr>
            <p:cNvPicPr>
              <a:picLocks noChangeAspect="1"/>
            </p:cNvPicPr>
            <p:nvPr/>
          </p:nvPicPr>
          <p:blipFill>
            <a:blip>
              <a:extLst>
                <a:ext uri="{96DAC541-7B7A-43D3-8B79-37D633B846F1}">
                  <asvg:svgBlip xmlns:asvg="http://schemas.microsoft.com/office/drawing/2016/SVG/main" r:embed="rId4"/>
                </a:ext>
              </a:extLst>
            </a:blip>
            <a:srcRect l="36519" t="32657" r="8266" b="14783"/>
            <a:stretch>
              <a:fillRect/>
            </a:stretch>
          </p:blipFill>
          <p:spPr>
            <a:xfrm>
              <a:off x="687221" y="2551512"/>
              <a:ext cx="5049078" cy="3604593"/>
            </a:xfrm>
            <a:prstGeom prst="rect">
              <a:avLst/>
            </a:prstGeom>
          </p:spPr>
        </p:pic>
        <p:sp>
          <p:nvSpPr>
            <p:cNvPr id="9" name="TextBox 8">
              <a:extLst>
                <a:ext uri="{FF2B5EF4-FFF2-40B4-BE49-F238E27FC236}">
                  <a16:creationId xmlns:a16="http://schemas.microsoft.com/office/drawing/2014/main" id="{017E1553-916A-DDC2-F0B3-238B9B1B8FF3}"/>
                </a:ext>
              </a:extLst>
            </p:cNvPr>
            <p:cNvSpPr txBox="1"/>
            <p:nvPr/>
          </p:nvSpPr>
          <p:spPr>
            <a:xfrm>
              <a:off x="5835529" y="3675011"/>
              <a:ext cx="1375526" cy="923330"/>
            </a:xfrm>
            <a:prstGeom prst="rect">
              <a:avLst/>
            </a:prstGeom>
            <a:noFill/>
          </p:spPr>
          <p:txBody>
            <a:bodyPr wrap="square" rtlCol="0">
              <a:spAutoFit/>
            </a:bodyPr>
            <a:lstStyle/>
            <a:p>
              <a:r>
                <a:rPr lang="en-US" dirty="0"/>
                <a:t>Histone-like proteins</a:t>
              </a:r>
            </a:p>
          </p:txBody>
        </p:sp>
        <p:sp>
          <p:nvSpPr>
            <p:cNvPr id="12" name="Right Bracket 11">
              <a:extLst>
                <a:ext uri="{FF2B5EF4-FFF2-40B4-BE49-F238E27FC236}">
                  <a16:creationId xmlns:a16="http://schemas.microsoft.com/office/drawing/2014/main" id="{B431F9AA-5E43-07D7-D931-C7D9B814AE3D}"/>
                </a:ext>
              </a:extLst>
            </p:cNvPr>
            <p:cNvSpPr/>
            <p:nvPr/>
          </p:nvSpPr>
          <p:spPr>
            <a:xfrm>
              <a:off x="5721155" y="3480694"/>
              <a:ext cx="134144" cy="1311965"/>
            </a:xfrm>
            <a:prstGeom prst="rightBracket">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E9F1BF9D-6B07-56E1-8B85-1BBA1DF08FC1}"/>
                </a:ext>
              </a:extLst>
            </p:cNvPr>
            <p:cNvSpPr txBox="1"/>
            <p:nvPr/>
          </p:nvSpPr>
          <p:spPr>
            <a:xfrm>
              <a:off x="5698749" y="4898529"/>
              <a:ext cx="1492536" cy="923330"/>
            </a:xfrm>
            <a:prstGeom prst="rect">
              <a:avLst/>
            </a:prstGeom>
            <a:noFill/>
          </p:spPr>
          <p:txBody>
            <a:bodyPr wrap="square" rtlCol="0">
              <a:spAutoFit/>
            </a:bodyPr>
            <a:lstStyle/>
            <a:p>
              <a:r>
                <a:rPr lang="en-US" dirty="0"/>
                <a:t>Structural maintenance complexes</a:t>
              </a:r>
            </a:p>
          </p:txBody>
        </p:sp>
      </p:grpSp>
      <p:sp>
        <p:nvSpPr>
          <p:cNvPr id="3" name="TextBox 2">
            <a:extLst>
              <a:ext uri="{FF2B5EF4-FFF2-40B4-BE49-F238E27FC236}">
                <a16:creationId xmlns:a16="http://schemas.microsoft.com/office/drawing/2014/main" id="{23DC7B4F-CE30-34A8-8A69-4C0C6B6116FE}"/>
              </a:ext>
            </a:extLst>
          </p:cNvPr>
          <p:cNvSpPr txBox="1"/>
          <p:nvPr/>
        </p:nvSpPr>
        <p:spPr>
          <a:xfrm>
            <a:off x="130629" y="6519446"/>
            <a:ext cx="8251785" cy="338554"/>
          </a:xfrm>
          <a:prstGeom prst="rect">
            <a:avLst/>
          </a:prstGeom>
          <a:noFill/>
        </p:spPr>
        <p:txBody>
          <a:bodyPr wrap="square">
            <a:spAutoFit/>
          </a:bodyPr>
          <a:lstStyle/>
          <a:p>
            <a:r>
              <a:rPr lang="en-US" sz="1600" b="0" i="0" dirty="0">
                <a:effectLst/>
                <a:latin typeface="ProximaNovaA-Regular"/>
              </a:rPr>
              <a:t>Wang, Llopis, and </a:t>
            </a:r>
            <a:r>
              <a:rPr lang="en-US" sz="1600" b="0" i="0" dirty="0" err="1">
                <a:effectLst/>
                <a:latin typeface="ProximaNovaA-Regular"/>
              </a:rPr>
              <a:t>Rudnerl</a:t>
            </a:r>
            <a:r>
              <a:rPr lang="en-US" sz="1600" b="0" i="0" dirty="0">
                <a:effectLst/>
                <a:latin typeface="ProximaNovaA-Regular"/>
              </a:rPr>
              <a:t>, </a:t>
            </a:r>
            <a:r>
              <a:rPr lang="en-US" sz="1600" b="0" i="1" dirty="0">
                <a:effectLst/>
                <a:latin typeface="ProximaNovaA-Regular"/>
              </a:rPr>
              <a:t>Nat Rev Genetics</a:t>
            </a:r>
            <a:r>
              <a:rPr lang="en-US" sz="1600" b="0" dirty="0">
                <a:effectLst/>
                <a:latin typeface="ProximaNovaA-Regular"/>
              </a:rPr>
              <a:t>, 2013</a:t>
            </a:r>
            <a:endParaRPr lang="en-US" sz="1600" b="0" i="0" dirty="0">
              <a:effectLst/>
              <a:latin typeface="ProximaNovaA-Regular"/>
            </a:endParaRPr>
          </a:p>
        </p:txBody>
      </p:sp>
    </p:spTree>
    <p:extLst>
      <p:ext uri="{BB962C8B-B14F-4D97-AF65-F5344CB8AC3E}">
        <p14:creationId xmlns:p14="http://schemas.microsoft.com/office/powerpoint/2010/main" val="285983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B980E6-0D9D-CF97-D08D-77CACDD959F7}"/>
              </a:ext>
            </a:extLst>
          </p:cNvPr>
          <p:cNvSpPr>
            <a:spLocks noGrp="1"/>
          </p:cNvSpPr>
          <p:nvPr>
            <p:ph type="title"/>
          </p:nvPr>
        </p:nvSpPr>
        <p:spPr>
          <a:xfrm>
            <a:off x="530087" y="-544638"/>
            <a:ext cx="11794435" cy="1450757"/>
          </a:xfrm>
        </p:spPr>
        <p:txBody>
          <a:bodyPr>
            <a:normAutofit/>
          </a:bodyPr>
          <a:lstStyle/>
          <a:p>
            <a:r>
              <a:rPr lang="en-US" sz="3600" b="1" dirty="0">
                <a:solidFill>
                  <a:srgbClr val="C00000"/>
                </a:solidFill>
              </a:rPr>
              <a:t>Gyrase</a:t>
            </a:r>
            <a:r>
              <a:rPr lang="en-US" sz="3600" dirty="0"/>
              <a:t> and </a:t>
            </a:r>
            <a:r>
              <a:rPr lang="en-US" sz="3600" b="1" dirty="0">
                <a:solidFill>
                  <a:srgbClr val="C00000"/>
                </a:solidFill>
              </a:rPr>
              <a:t>topoisomerase IV </a:t>
            </a:r>
            <a:r>
              <a:rPr lang="en-US" sz="3600" dirty="0"/>
              <a:t>allow for DNA replication</a:t>
            </a:r>
          </a:p>
        </p:txBody>
      </p:sp>
      <p:sp>
        <p:nvSpPr>
          <p:cNvPr id="18" name="TextBox 17">
            <a:extLst>
              <a:ext uri="{FF2B5EF4-FFF2-40B4-BE49-F238E27FC236}">
                <a16:creationId xmlns:a16="http://schemas.microsoft.com/office/drawing/2014/main" id="{AEDC7C85-285E-48E6-31D9-FA3BA4CC6B89}"/>
              </a:ext>
            </a:extLst>
          </p:cNvPr>
          <p:cNvSpPr txBox="1"/>
          <p:nvPr/>
        </p:nvSpPr>
        <p:spPr>
          <a:xfrm>
            <a:off x="7606628" y="1206389"/>
            <a:ext cx="4287062" cy="2554545"/>
          </a:xfrm>
          <a:prstGeom prst="rect">
            <a:avLst/>
          </a:prstGeom>
          <a:noFill/>
        </p:spPr>
        <p:txBody>
          <a:bodyPr wrap="square" rtlCol="0">
            <a:spAutoFit/>
          </a:bodyPr>
          <a:lstStyle/>
          <a:p>
            <a:r>
              <a:rPr lang="en-US" sz="2000" b="1" dirty="0"/>
              <a:t>DNA gyrase </a:t>
            </a:r>
            <a:r>
              <a:rPr lang="en-US" sz="2000" dirty="0"/>
              <a:t>- negative supercoils to counteract positive supercoils introduced by replication fork</a:t>
            </a:r>
          </a:p>
          <a:p>
            <a:endParaRPr lang="en-US" sz="2000" b="1" dirty="0"/>
          </a:p>
          <a:p>
            <a:r>
              <a:rPr lang="en-US" sz="2000" b="1" dirty="0"/>
              <a:t>Topoisomerase IV </a:t>
            </a:r>
            <a:r>
              <a:rPr lang="en-US" sz="2000" dirty="0"/>
              <a:t>- cuts new daughter DNA behind replication fork to prevent interlocking circular chromosomes (“</a:t>
            </a:r>
            <a:r>
              <a:rPr lang="en-US" sz="2000" dirty="0" err="1"/>
              <a:t>catenanes</a:t>
            </a:r>
            <a:r>
              <a:rPr lang="en-US" sz="2000" dirty="0"/>
              <a:t>”)</a:t>
            </a:r>
            <a:endParaRPr lang="en-US" sz="2000" b="1" dirty="0"/>
          </a:p>
        </p:txBody>
      </p:sp>
      <p:sp>
        <p:nvSpPr>
          <p:cNvPr id="6" name="Rectangle 5">
            <a:extLst>
              <a:ext uri="{FF2B5EF4-FFF2-40B4-BE49-F238E27FC236}">
                <a16:creationId xmlns:a16="http://schemas.microsoft.com/office/drawing/2014/main" id="{B6DA6AED-AEC3-7A04-CD47-49D1883DECA1}"/>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A088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A1C8EFC3-F977-834C-72C1-4607567ECBC4}"/>
              </a:ext>
              <a:ext uri="{C183D7F6-B498-43B3-948B-1728B52AA6E4}">
                <adec:decorative xmlns:adec="http://schemas.microsoft.com/office/drawing/2017/decorative" val="1"/>
              </a:ext>
            </a:extLst>
          </p:cNvPr>
          <p:cNvCxnSpPr>
            <a:cxnSpLocks/>
          </p:cNvCxnSpPr>
          <p:nvPr/>
        </p:nvCxnSpPr>
        <p:spPr>
          <a:xfrm>
            <a:off x="650680" y="956629"/>
            <a:ext cx="10905216" cy="0"/>
          </a:xfrm>
          <a:prstGeom prst="line">
            <a:avLst/>
          </a:prstGeom>
          <a:ln w="28575">
            <a:solidFill>
              <a:schemeClr val="tx1"/>
            </a:solidFill>
          </a:ln>
        </p:spPr>
        <p:style>
          <a:lnRef idx="1">
            <a:schemeClr val="accent6"/>
          </a:lnRef>
          <a:fillRef idx="0">
            <a:schemeClr val="accent6"/>
          </a:fillRef>
          <a:effectRef idx="0">
            <a:schemeClr val="accent6"/>
          </a:effectRef>
          <a:fontRef idx="minor">
            <a:schemeClr val="tx1"/>
          </a:fontRef>
        </p:style>
      </p:cxnSp>
      <p:grpSp>
        <p:nvGrpSpPr>
          <p:cNvPr id="25" name="Group 24" descr="The diagram depicts replication fork progression and compaction of the origin region. Replication generates positive supercoils ahead of the fork, which can diffuse behind the replisome, producing pre-catenanes. Positive supercoils are removed by DNA gyrase and topoisomerase IV (Topo IV), and pre-catenanes are unlinked by Topo IV. Newly replicated origin regions are thought to be compacted by the SMC complexes that are recruited to the origin by ParB and by the action of small nucleoid-associated proteins (not shown).">
            <a:extLst>
              <a:ext uri="{FF2B5EF4-FFF2-40B4-BE49-F238E27FC236}">
                <a16:creationId xmlns:a16="http://schemas.microsoft.com/office/drawing/2014/main" id="{A385CD47-DFAB-D70B-5018-ECEC522E4C1C}"/>
              </a:ext>
            </a:extLst>
          </p:cNvPr>
          <p:cNvGrpSpPr/>
          <p:nvPr/>
        </p:nvGrpSpPr>
        <p:grpSpPr>
          <a:xfrm>
            <a:off x="650680" y="1374159"/>
            <a:ext cx="6955948" cy="4731026"/>
            <a:chOff x="650680" y="1374159"/>
            <a:chExt cx="6955948" cy="4731026"/>
          </a:xfrm>
        </p:grpSpPr>
        <p:pic>
          <p:nvPicPr>
            <p:cNvPr id="3" name="Picture 2" descr="The diagram depicts replication fork progression and compaction of the origin region. Replication generates positive supercoils ahead of the fork, which can diffuse behind the replisome, producing pre-catenanes. Positive supercoils are removed by DNA gyrase and topoisomerase IV (Topo IV), and pre-catenanes are unlinked by Topo IV. Newly replicated origin regions are thought to be compacted by the SMC complexes that are recruited to the origin by ParB and by the action of small nucleoid-associated proteins (not shown)."/>
            <p:cNvPicPr>
              <a:picLocks noChangeAspect="1"/>
            </p:cNvPicPr>
            <p:nvPr/>
          </p:nvPicPr>
          <p:blipFill rotWithShape="1">
            <a:blip r:embed="rId3">
              <a:extLst>
                <a:ext uri="{28A0092B-C50C-407E-A947-70E740481C1C}">
                  <a14:useLocalDpi xmlns:a14="http://schemas.microsoft.com/office/drawing/2010/main"/>
                </a:ext>
              </a:extLst>
            </a:blip>
            <a:srcRect/>
            <a:stretch>
              <a:fillRect/>
            </a:stretch>
          </p:blipFill>
          <p:spPr>
            <a:xfrm>
              <a:off x="650680" y="1374159"/>
              <a:ext cx="6527510" cy="4731026"/>
            </a:xfrm>
            <a:prstGeom prst="rect">
              <a:avLst/>
            </a:prstGeom>
          </p:spPr>
        </p:pic>
        <p:sp>
          <p:nvSpPr>
            <p:cNvPr id="23" name="TextBox 22">
              <a:extLst>
                <a:ext uri="{FF2B5EF4-FFF2-40B4-BE49-F238E27FC236}">
                  <a16:creationId xmlns:a16="http://schemas.microsoft.com/office/drawing/2014/main" id="{037CFE4F-6F9C-D7EB-5A76-7CFA35D7FE68}"/>
                </a:ext>
              </a:extLst>
            </p:cNvPr>
            <p:cNvSpPr txBox="1"/>
            <p:nvPr/>
          </p:nvSpPr>
          <p:spPr>
            <a:xfrm>
              <a:off x="6122504" y="4114841"/>
              <a:ext cx="1484124" cy="369332"/>
            </a:xfrm>
            <a:prstGeom prst="rect">
              <a:avLst/>
            </a:prstGeom>
            <a:noFill/>
          </p:spPr>
          <p:txBody>
            <a:bodyPr wrap="none" rtlCol="0">
              <a:spAutoFit/>
            </a:bodyPr>
            <a:lstStyle/>
            <a:p>
              <a:r>
                <a:rPr lang="en-US" b="1" dirty="0">
                  <a:solidFill>
                    <a:srgbClr val="EC7C17"/>
                  </a:solidFill>
                </a:rPr>
                <a:t>DNA gyrase</a:t>
              </a:r>
            </a:p>
          </p:txBody>
        </p:sp>
        <p:sp>
          <p:nvSpPr>
            <p:cNvPr id="24" name="TextBox 23">
              <a:extLst>
                <a:ext uri="{FF2B5EF4-FFF2-40B4-BE49-F238E27FC236}">
                  <a16:creationId xmlns:a16="http://schemas.microsoft.com/office/drawing/2014/main" id="{E67BDC11-CDB5-78CA-6C38-19CA169E161C}"/>
                </a:ext>
              </a:extLst>
            </p:cNvPr>
            <p:cNvSpPr txBox="1"/>
            <p:nvPr/>
          </p:nvSpPr>
          <p:spPr>
            <a:xfrm>
              <a:off x="2763448" y="3739672"/>
              <a:ext cx="1013932" cy="369332"/>
            </a:xfrm>
            <a:prstGeom prst="rect">
              <a:avLst/>
            </a:prstGeom>
            <a:noFill/>
          </p:spPr>
          <p:txBody>
            <a:bodyPr wrap="none" rtlCol="0">
              <a:spAutoFit/>
            </a:bodyPr>
            <a:lstStyle/>
            <a:p>
              <a:r>
                <a:rPr lang="en-US" b="1" dirty="0">
                  <a:solidFill>
                    <a:srgbClr val="E9D268"/>
                  </a:solidFill>
                </a:rPr>
                <a:t>Topo IV</a:t>
              </a:r>
            </a:p>
          </p:txBody>
        </p:sp>
      </p:grpSp>
      <p:sp>
        <p:nvSpPr>
          <p:cNvPr id="9" name="TextBox 8">
            <a:extLst>
              <a:ext uri="{FF2B5EF4-FFF2-40B4-BE49-F238E27FC236}">
                <a16:creationId xmlns:a16="http://schemas.microsoft.com/office/drawing/2014/main" id="{1A48CBCF-ECC4-C7C0-EA29-02BBB2060644}"/>
              </a:ext>
            </a:extLst>
          </p:cNvPr>
          <p:cNvSpPr txBox="1"/>
          <p:nvPr/>
        </p:nvSpPr>
        <p:spPr>
          <a:xfrm>
            <a:off x="3777380" y="1503089"/>
            <a:ext cx="3400810" cy="923330"/>
          </a:xfrm>
          <a:prstGeom prst="rect">
            <a:avLst/>
          </a:prstGeom>
          <a:noFill/>
        </p:spPr>
        <p:txBody>
          <a:bodyPr wrap="square" rtlCol="0">
            <a:spAutoFit/>
          </a:bodyPr>
          <a:lstStyle/>
          <a:p>
            <a:r>
              <a:rPr lang="en-US" dirty="0"/>
              <a:t>FYI: Novobiocin and quinolones/fluoroquinolones (antibiotics) target DNA gyrase</a:t>
            </a:r>
          </a:p>
        </p:txBody>
      </p:sp>
      <p:grpSp>
        <p:nvGrpSpPr>
          <p:cNvPr id="16" name="Group 15">
            <a:extLst>
              <a:ext uri="{FF2B5EF4-FFF2-40B4-BE49-F238E27FC236}">
                <a16:creationId xmlns:a16="http://schemas.microsoft.com/office/drawing/2014/main" id="{22F8879A-28EA-5C79-4B69-A460993DFEDD}"/>
              </a:ext>
              <a:ext uri="{C183D7F6-B498-43B3-948B-1728B52AA6E4}">
                <adec:decorative xmlns:adec="http://schemas.microsoft.com/office/drawing/2017/decorative" val="1"/>
              </a:ext>
            </a:extLst>
          </p:cNvPr>
          <p:cNvGrpSpPr/>
          <p:nvPr/>
        </p:nvGrpSpPr>
        <p:grpSpPr>
          <a:xfrm rot="5215946">
            <a:off x="5064020" y="2494541"/>
            <a:ext cx="1129082" cy="940863"/>
            <a:chOff x="5022574" y="966383"/>
            <a:chExt cx="876804" cy="703942"/>
          </a:xfrm>
        </p:grpSpPr>
        <p:cxnSp>
          <p:nvCxnSpPr>
            <p:cNvPr id="10" name="Straight Connector 9">
              <a:extLst>
                <a:ext uri="{FF2B5EF4-FFF2-40B4-BE49-F238E27FC236}">
                  <a16:creationId xmlns:a16="http://schemas.microsoft.com/office/drawing/2014/main" id="{3B71A3D8-D9F0-F02A-A5D6-EC2ABE8B597A}"/>
                </a:ext>
                <a:ext uri="{C183D7F6-B498-43B3-948B-1728B52AA6E4}">
                  <adec:decorative xmlns:adec="http://schemas.microsoft.com/office/drawing/2017/decorative" val="1"/>
                </a:ext>
              </a:extLst>
            </p:cNvPr>
            <p:cNvCxnSpPr>
              <a:cxnSpLocks/>
            </p:cNvCxnSpPr>
            <p:nvPr/>
          </p:nvCxnSpPr>
          <p:spPr>
            <a:xfrm flipV="1">
              <a:off x="5022574" y="1045292"/>
              <a:ext cx="798653" cy="62503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68C2A38-164D-BE69-4C66-8F2482FE5013}"/>
                </a:ext>
                <a:ext uri="{C183D7F6-B498-43B3-948B-1728B52AA6E4}">
                  <adec:decorative xmlns:adec="http://schemas.microsoft.com/office/drawing/2017/decorative" val="1"/>
                </a:ext>
              </a:extLst>
            </p:cNvPr>
            <p:cNvCxnSpPr>
              <a:cxnSpLocks/>
            </p:cNvCxnSpPr>
            <p:nvPr/>
          </p:nvCxnSpPr>
          <p:spPr>
            <a:xfrm rot="16384054" flipH="1">
              <a:off x="5721726" y="964307"/>
              <a:ext cx="175575" cy="1797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2" name="Group 21" descr="interlocking circles to depict catenanes, a problem for replication of circular chromomes">
            <a:extLst>
              <a:ext uri="{FF2B5EF4-FFF2-40B4-BE49-F238E27FC236}">
                <a16:creationId xmlns:a16="http://schemas.microsoft.com/office/drawing/2014/main" id="{DED3A92E-1E62-DFEE-FCFE-EB5286C94F5A}"/>
              </a:ext>
            </a:extLst>
          </p:cNvPr>
          <p:cNvGrpSpPr/>
          <p:nvPr/>
        </p:nvGrpSpPr>
        <p:grpSpPr>
          <a:xfrm>
            <a:off x="7698241" y="4179934"/>
            <a:ext cx="3438405" cy="2292270"/>
            <a:chOff x="7698241" y="4179934"/>
            <a:chExt cx="3438405" cy="2292270"/>
          </a:xfrm>
        </p:grpSpPr>
        <p:sp>
          <p:nvSpPr>
            <p:cNvPr id="19" name="Donut 18">
              <a:extLst>
                <a:ext uri="{FF2B5EF4-FFF2-40B4-BE49-F238E27FC236}">
                  <a16:creationId xmlns:a16="http://schemas.microsoft.com/office/drawing/2014/main" id="{6F6BA44E-3AA4-A367-0F19-74A9D0828807}"/>
                </a:ext>
              </a:extLst>
            </p:cNvPr>
            <p:cNvSpPr/>
            <p:nvPr/>
          </p:nvSpPr>
          <p:spPr>
            <a:xfrm>
              <a:off x="7698241" y="4179934"/>
              <a:ext cx="2292270" cy="2292270"/>
            </a:xfrm>
            <a:prstGeom prst="donut">
              <a:avLst>
                <a:gd name="adj" fmla="val 6404"/>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20" name="Donut 19">
              <a:extLst>
                <a:ext uri="{FF2B5EF4-FFF2-40B4-BE49-F238E27FC236}">
                  <a16:creationId xmlns:a16="http://schemas.microsoft.com/office/drawing/2014/main" id="{4865000C-06EF-FFD6-D2E9-929001B2F337}"/>
                </a:ext>
              </a:extLst>
            </p:cNvPr>
            <p:cNvSpPr/>
            <p:nvPr/>
          </p:nvSpPr>
          <p:spPr>
            <a:xfrm>
              <a:off x="8844376" y="4179934"/>
              <a:ext cx="2292270" cy="2292270"/>
            </a:xfrm>
            <a:prstGeom prst="donut">
              <a:avLst>
                <a:gd name="adj" fmla="val 6404"/>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ectangle 20">
              <a:extLst>
                <a:ext uri="{FF2B5EF4-FFF2-40B4-BE49-F238E27FC236}">
                  <a16:creationId xmlns:a16="http://schemas.microsoft.com/office/drawing/2014/main" id="{B6897C32-0B21-246B-2D99-CD17B7CC069C}"/>
                </a:ext>
              </a:extLst>
            </p:cNvPr>
            <p:cNvSpPr/>
            <p:nvPr/>
          </p:nvSpPr>
          <p:spPr>
            <a:xfrm rot="1903256">
              <a:off x="9295119" y="4351527"/>
              <a:ext cx="238539" cy="14313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7DD12C97-D148-DC9C-A599-688E9EA4FD0A}"/>
              </a:ext>
            </a:extLst>
          </p:cNvPr>
          <p:cNvSpPr txBox="1"/>
          <p:nvPr/>
        </p:nvSpPr>
        <p:spPr>
          <a:xfrm>
            <a:off x="276403" y="6522715"/>
            <a:ext cx="8251785" cy="338554"/>
          </a:xfrm>
          <a:prstGeom prst="rect">
            <a:avLst/>
          </a:prstGeom>
          <a:noFill/>
        </p:spPr>
        <p:txBody>
          <a:bodyPr wrap="square">
            <a:spAutoFit/>
          </a:bodyPr>
          <a:lstStyle/>
          <a:p>
            <a:r>
              <a:rPr lang="en-US" sz="1600" b="0" i="0" dirty="0">
                <a:effectLst/>
                <a:latin typeface="ProximaNovaA-Regular"/>
              </a:rPr>
              <a:t>Wang, Llopis, and </a:t>
            </a:r>
            <a:r>
              <a:rPr lang="en-US" sz="1600" b="0" i="0" dirty="0" err="1">
                <a:effectLst/>
                <a:latin typeface="ProximaNovaA-Regular"/>
              </a:rPr>
              <a:t>Rudnerl</a:t>
            </a:r>
            <a:r>
              <a:rPr lang="en-US" sz="1600" b="0" i="0" dirty="0">
                <a:effectLst/>
                <a:latin typeface="ProximaNovaA-Regular"/>
              </a:rPr>
              <a:t>, </a:t>
            </a:r>
            <a:r>
              <a:rPr lang="en-US" sz="1600" b="0" i="1" dirty="0">
                <a:effectLst/>
                <a:latin typeface="ProximaNovaA-Regular"/>
              </a:rPr>
              <a:t>Nat Rev Genetics</a:t>
            </a:r>
            <a:r>
              <a:rPr lang="en-US" sz="1600" b="0" dirty="0">
                <a:effectLst/>
                <a:latin typeface="ProximaNovaA-Regular"/>
              </a:rPr>
              <a:t>, 2013</a:t>
            </a:r>
            <a:endParaRPr lang="en-US" sz="1600" b="0" i="0" dirty="0">
              <a:effectLst/>
              <a:latin typeface="ProximaNovaA-Regular"/>
            </a:endParaRPr>
          </a:p>
        </p:txBody>
      </p:sp>
    </p:spTree>
    <p:extLst>
      <p:ext uri="{BB962C8B-B14F-4D97-AF65-F5344CB8AC3E}">
        <p14:creationId xmlns:p14="http://schemas.microsoft.com/office/powerpoint/2010/main" val="33443480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C7FD0-8E2D-5FBD-4CD5-D2009B997D61}"/>
              </a:ext>
            </a:extLst>
          </p:cNvPr>
          <p:cNvSpPr>
            <a:spLocks noGrp="1"/>
          </p:cNvSpPr>
          <p:nvPr>
            <p:ph type="title"/>
          </p:nvPr>
        </p:nvSpPr>
        <p:spPr>
          <a:xfrm>
            <a:off x="786115" y="-437133"/>
            <a:ext cx="10058400" cy="1450757"/>
          </a:xfrm>
        </p:spPr>
        <p:txBody>
          <a:bodyPr>
            <a:normAutofit/>
          </a:bodyPr>
          <a:lstStyle/>
          <a:p>
            <a:r>
              <a:rPr lang="en-US" sz="4400" dirty="0">
                <a:solidFill>
                  <a:schemeClr val="tx1"/>
                </a:solidFill>
              </a:rPr>
              <a:t>Envelope: Cell Membrane</a:t>
            </a:r>
          </a:p>
        </p:txBody>
      </p:sp>
      <p:sp>
        <p:nvSpPr>
          <p:cNvPr id="7" name="TextBox 6">
            <a:extLst>
              <a:ext uri="{FF2B5EF4-FFF2-40B4-BE49-F238E27FC236}">
                <a16:creationId xmlns:a16="http://schemas.microsoft.com/office/drawing/2014/main" id="{0120CCD8-A1B8-6486-4337-28A1C1442B85}"/>
              </a:ext>
            </a:extLst>
          </p:cNvPr>
          <p:cNvSpPr txBox="1"/>
          <p:nvPr/>
        </p:nvSpPr>
        <p:spPr>
          <a:xfrm>
            <a:off x="194515" y="1246120"/>
            <a:ext cx="5524097" cy="461665"/>
          </a:xfrm>
          <a:prstGeom prst="rect">
            <a:avLst/>
          </a:prstGeom>
          <a:noFill/>
        </p:spPr>
        <p:txBody>
          <a:bodyPr wrap="square">
            <a:spAutoFit/>
          </a:bodyPr>
          <a:lstStyle/>
          <a:p>
            <a:pPr algn="ctr"/>
            <a:r>
              <a:rPr lang="en-US" sz="2400" dirty="0"/>
              <a:t>composed of </a:t>
            </a:r>
            <a:r>
              <a:rPr lang="en-US" sz="2400" b="1" dirty="0"/>
              <a:t>phospholipids</a:t>
            </a:r>
            <a:endParaRPr lang="en-US" sz="2400" dirty="0"/>
          </a:p>
        </p:txBody>
      </p:sp>
      <p:grpSp>
        <p:nvGrpSpPr>
          <p:cNvPr id="10" name="Group 9" descr="phospholipids with a hydrophilic head and hydrophobic tails">
            <a:extLst>
              <a:ext uri="{FF2B5EF4-FFF2-40B4-BE49-F238E27FC236}">
                <a16:creationId xmlns:a16="http://schemas.microsoft.com/office/drawing/2014/main" id="{D6EBBBF7-E7F7-3D9E-5E5A-B207DBC0213E}"/>
              </a:ext>
            </a:extLst>
          </p:cNvPr>
          <p:cNvGrpSpPr/>
          <p:nvPr/>
        </p:nvGrpSpPr>
        <p:grpSpPr>
          <a:xfrm>
            <a:off x="871364" y="1802338"/>
            <a:ext cx="4256699" cy="3020522"/>
            <a:chOff x="871364" y="1802338"/>
            <a:chExt cx="4256699" cy="3020522"/>
          </a:xfrm>
        </p:grpSpPr>
        <p:pic>
          <p:nvPicPr>
            <p:cNvPr id="4" name="Picture 1027" descr="The chemcial structure of a lipid">
              <a:extLst>
                <a:ext uri="{FF2B5EF4-FFF2-40B4-BE49-F238E27FC236}">
                  <a16:creationId xmlns:a16="http://schemas.microsoft.com/office/drawing/2014/main" id="{BE162693-AB3A-10E4-874E-2703059D566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71364" y="1802338"/>
              <a:ext cx="1914378" cy="30205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1028" descr="A space filling cartoon of a lipid">
              <a:extLst>
                <a:ext uri="{FF2B5EF4-FFF2-40B4-BE49-F238E27FC236}">
                  <a16:creationId xmlns:a16="http://schemas.microsoft.com/office/drawing/2014/main" id="{032B139F-4AFF-26C8-2B89-C275F4A1AA0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66015" y="2269118"/>
              <a:ext cx="2762048" cy="25537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2" name="Picture 91" descr="plasma membrane with transmembrane proteins, oligosaccharides, glycolipids, and membrane lipids">
            <a:extLst>
              <a:ext uri="{FF2B5EF4-FFF2-40B4-BE49-F238E27FC236}">
                <a16:creationId xmlns:a16="http://schemas.microsoft.com/office/drawing/2014/main" id="{46EAAF30-235A-D6EE-2DF4-598FC289E0A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395143" y="1151567"/>
            <a:ext cx="6602342" cy="4138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TextBox 14">
            <a:extLst>
              <a:ext uri="{FF2B5EF4-FFF2-40B4-BE49-F238E27FC236}">
                <a16:creationId xmlns:a16="http://schemas.microsoft.com/office/drawing/2014/main" id="{3B0BF47A-4B12-9775-BB2F-CCE416214FAB}"/>
              </a:ext>
            </a:extLst>
          </p:cNvPr>
          <p:cNvSpPr txBox="1"/>
          <p:nvPr/>
        </p:nvSpPr>
        <p:spPr>
          <a:xfrm>
            <a:off x="871364" y="4920308"/>
            <a:ext cx="9453254" cy="1200329"/>
          </a:xfrm>
          <a:prstGeom prst="rect">
            <a:avLst/>
          </a:prstGeom>
          <a:noFill/>
        </p:spPr>
        <p:txBody>
          <a:bodyPr wrap="square">
            <a:spAutoFit/>
          </a:bodyPr>
          <a:lstStyle/>
          <a:p>
            <a:r>
              <a:rPr lang="en-US" b="0" i="0" dirty="0">
                <a:solidFill>
                  <a:srgbClr val="000000"/>
                </a:solidFill>
                <a:effectLst/>
              </a:rPr>
              <a:t>phosphotidylethanolamine (PE) and phosphotidylglycerol (PG)</a:t>
            </a:r>
          </a:p>
          <a:p>
            <a:endParaRPr lang="en-US" dirty="0">
              <a:solidFill>
                <a:srgbClr val="000000"/>
              </a:solidFill>
            </a:endParaRPr>
          </a:p>
          <a:p>
            <a:r>
              <a:rPr lang="en-US" dirty="0">
                <a:solidFill>
                  <a:srgbClr val="000000"/>
                </a:solidFill>
              </a:rPr>
              <a:t>Lack of sterols (except </a:t>
            </a:r>
            <a:r>
              <a:rPr lang="en-US" i="1" dirty="0">
                <a:solidFill>
                  <a:srgbClr val="000000"/>
                </a:solidFill>
              </a:rPr>
              <a:t>Mycoplasma, </a:t>
            </a:r>
            <a:r>
              <a:rPr lang="en-US" dirty="0">
                <a:solidFill>
                  <a:srgbClr val="000000"/>
                </a:solidFill>
              </a:rPr>
              <a:t>which take sterols from environment) causes </a:t>
            </a:r>
            <a:br>
              <a:rPr lang="en-US" dirty="0">
                <a:solidFill>
                  <a:srgbClr val="000000"/>
                </a:solidFill>
              </a:rPr>
            </a:br>
            <a:r>
              <a:rPr lang="en-US" dirty="0">
                <a:solidFill>
                  <a:srgbClr val="000000"/>
                </a:solidFill>
              </a:rPr>
              <a:t>weaker plasma membranes more prone to lysing than eukaryotic cells</a:t>
            </a:r>
            <a:endParaRPr lang="en-US" dirty="0"/>
          </a:p>
        </p:txBody>
      </p:sp>
      <p:sp>
        <p:nvSpPr>
          <p:cNvPr id="13" name="TextBox 12">
            <a:extLst>
              <a:ext uri="{FF2B5EF4-FFF2-40B4-BE49-F238E27FC236}">
                <a16:creationId xmlns:a16="http://schemas.microsoft.com/office/drawing/2014/main" id="{5A23A56C-4CF3-0151-775D-4C97CFBFE9C4}"/>
              </a:ext>
            </a:extLst>
          </p:cNvPr>
          <p:cNvSpPr txBox="1"/>
          <p:nvPr/>
        </p:nvSpPr>
        <p:spPr>
          <a:xfrm>
            <a:off x="8377366" y="6519446"/>
            <a:ext cx="3814634" cy="338554"/>
          </a:xfrm>
          <a:prstGeom prst="rect">
            <a:avLst/>
          </a:prstGeom>
          <a:noFill/>
        </p:spPr>
        <p:txBody>
          <a:bodyPr wrap="none" rtlCol="0">
            <a:spAutoFit/>
          </a:bodyPr>
          <a:lstStyle/>
          <a:p>
            <a:r>
              <a:rPr lang="en-US" sz="1600" dirty="0"/>
              <a:t>Sherris Medical Microbiology, 6</a:t>
            </a:r>
            <a:r>
              <a:rPr lang="en-US" sz="1600" baseline="30000" dirty="0"/>
              <a:t>th</a:t>
            </a:r>
            <a:r>
              <a:rPr lang="en-US" sz="1600" dirty="0"/>
              <a:t> Edition</a:t>
            </a:r>
          </a:p>
        </p:txBody>
      </p:sp>
      <p:cxnSp>
        <p:nvCxnSpPr>
          <p:cNvPr id="6" name="Straight Connector 5">
            <a:extLst>
              <a:ext uri="{FF2B5EF4-FFF2-40B4-BE49-F238E27FC236}">
                <a16:creationId xmlns:a16="http://schemas.microsoft.com/office/drawing/2014/main" id="{1C46CBDC-F421-A742-1206-04C60F34C705}"/>
              </a:ext>
              <a:ext uri="{C183D7F6-B498-43B3-948B-1728B52AA6E4}">
                <adec:decorative xmlns:adec="http://schemas.microsoft.com/office/drawing/2017/decorative" val="1"/>
              </a:ext>
            </a:extLst>
          </p:cNvPr>
          <p:cNvCxnSpPr>
            <a:cxnSpLocks/>
          </p:cNvCxnSpPr>
          <p:nvPr/>
        </p:nvCxnSpPr>
        <p:spPr>
          <a:xfrm>
            <a:off x="871364" y="1013624"/>
            <a:ext cx="6304940" cy="0"/>
          </a:xfrm>
          <a:prstGeom prst="line">
            <a:avLst/>
          </a:prstGeom>
          <a:ln w="28575">
            <a:solidFill>
              <a:schemeClr val="tx1"/>
            </a:solidFill>
          </a:ln>
        </p:spPr>
        <p:style>
          <a:lnRef idx="1">
            <a:schemeClr val="accent6"/>
          </a:lnRef>
          <a:fillRef idx="0">
            <a:schemeClr val="accent6"/>
          </a:fillRef>
          <a:effectRef idx="0">
            <a:schemeClr val="accent6"/>
          </a:effectRef>
          <a:fontRef idx="minor">
            <a:schemeClr val="tx1"/>
          </a:fontRef>
        </p:style>
      </p:cxnSp>
      <p:sp>
        <p:nvSpPr>
          <p:cNvPr id="9" name="Rectangle 8">
            <a:extLst>
              <a:ext uri="{FF2B5EF4-FFF2-40B4-BE49-F238E27FC236}">
                <a16:creationId xmlns:a16="http://schemas.microsoft.com/office/drawing/2014/main" id="{61FFCB40-EBA1-7157-DAB3-369076FE74D6}"/>
              </a:ext>
              <a:ext uri="{C183D7F6-B498-43B3-948B-1728B52AA6E4}">
                <adec:decorative xmlns:adec="http://schemas.microsoft.com/office/drawing/2017/decorative" val="1"/>
              </a:ext>
            </a:extLst>
          </p:cNvPr>
          <p:cNvSpPr/>
          <p:nvPr/>
        </p:nvSpPr>
        <p:spPr>
          <a:xfrm>
            <a:off x="0" y="0"/>
            <a:ext cx="130629" cy="6858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671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C7FD0-8E2D-5FBD-4CD5-D2009B997D61}"/>
              </a:ext>
            </a:extLst>
          </p:cNvPr>
          <p:cNvSpPr>
            <a:spLocks noGrp="1"/>
          </p:cNvSpPr>
          <p:nvPr>
            <p:ph type="title" idx="4294967295"/>
          </p:nvPr>
        </p:nvSpPr>
        <p:spPr>
          <a:xfrm>
            <a:off x="709500" y="519562"/>
            <a:ext cx="11482500" cy="893762"/>
          </a:xfrm>
        </p:spPr>
        <p:txBody>
          <a:bodyPr>
            <a:normAutofit/>
          </a:bodyPr>
          <a:lstStyle/>
          <a:p>
            <a:r>
              <a:rPr lang="en-US" sz="4400" dirty="0">
                <a:solidFill>
                  <a:schemeClr val="tx1"/>
                </a:solidFill>
              </a:rPr>
              <a:t>Envelope: Cell Wall</a:t>
            </a:r>
          </a:p>
        </p:txBody>
      </p:sp>
      <p:sp>
        <p:nvSpPr>
          <p:cNvPr id="3" name="Content Placeholder 2">
            <a:extLst>
              <a:ext uri="{FF2B5EF4-FFF2-40B4-BE49-F238E27FC236}">
                <a16:creationId xmlns:a16="http://schemas.microsoft.com/office/drawing/2014/main" id="{0F5532C1-7145-ECC7-8E61-4BF0CBA5AA2F}"/>
              </a:ext>
            </a:extLst>
          </p:cNvPr>
          <p:cNvSpPr>
            <a:spLocks noGrp="1"/>
          </p:cNvSpPr>
          <p:nvPr>
            <p:ph idx="4294967295"/>
          </p:nvPr>
        </p:nvSpPr>
        <p:spPr>
          <a:xfrm>
            <a:off x="6504100" y="347663"/>
            <a:ext cx="4978400" cy="1666875"/>
          </a:xfrm>
        </p:spPr>
        <p:txBody>
          <a:bodyPr/>
          <a:lstStyle/>
          <a:p>
            <a:r>
              <a:rPr lang="en-US" sz="2400" dirty="0">
                <a:solidFill>
                  <a:schemeClr val="tx1"/>
                </a:solidFill>
              </a:rPr>
              <a:t>Composed of </a:t>
            </a:r>
            <a:r>
              <a:rPr lang="en-US" sz="2400" b="1" dirty="0">
                <a:solidFill>
                  <a:srgbClr val="C00000"/>
                </a:solidFill>
              </a:rPr>
              <a:t>peptidoglycan</a:t>
            </a:r>
          </a:p>
          <a:p>
            <a:pPr lvl="1"/>
            <a:r>
              <a:rPr lang="en-US" sz="2200" dirty="0">
                <a:solidFill>
                  <a:schemeClr val="tx1"/>
                </a:solidFill>
              </a:rPr>
              <a:t>Resistance to lysis</a:t>
            </a:r>
          </a:p>
          <a:p>
            <a:pPr lvl="1"/>
            <a:r>
              <a:rPr lang="en-US" sz="2200" dirty="0">
                <a:solidFill>
                  <a:schemeClr val="tx1"/>
                </a:solidFill>
              </a:rPr>
              <a:t>Confers shape (e.g. cocci vs. bacilli)</a:t>
            </a:r>
          </a:p>
          <a:p>
            <a:endParaRPr lang="en-US" dirty="0">
              <a:solidFill>
                <a:schemeClr val="tx1"/>
              </a:solidFill>
            </a:endParaRPr>
          </a:p>
          <a:p>
            <a:endParaRPr lang="en-US" dirty="0">
              <a:solidFill>
                <a:schemeClr val="tx1"/>
              </a:solidFill>
            </a:endParaRPr>
          </a:p>
        </p:txBody>
      </p:sp>
      <p:grpSp>
        <p:nvGrpSpPr>
          <p:cNvPr id="26" name="Group 25" descr="towards the outer membrane, or extracellular space, alternating N-acetylglucosamine (NAG) and N-Acetylmuramic acid (NAM) chains, attached to peptide chains, crosslinked via pentaglycine interbridges from D-Ala base on the plasma membrane side">
            <a:extLst>
              <a:ext uri="{FF2B5EF4-FFF2-40B4-BE49-F238E27FC236}">
                <a16:creationId xmlns:a16="http://schemas.microsoft.com/office/drawing/2014/main" id="{FBBD21A7-138B-BA8C-95A8-F94B552ED49F}"/>
              </a:ext>
            </a:extLst>
          </p:cNvPr>
          <p:cNvGrpSpPr/>
          <p:nvPr/>
        </p:nvGrpSpPr>
        <p:grpSpPr>
          <a:xfrm>
            <a:off x="305354" y="1952178"/>
            <a:ext cx="11177146" cy="4083463"/>
            <a:chOff x="305354" y="1952178"/>
            <a:chExt cx="11177146" cy="4083463"/>
          </a:xfrm>
        </p:grpSpPr>
        <p:pic>
          <p:nvPicPr>
            <p:cNvPr id="13" name="Picture 12" descr="towards the outer membrane, or extracellular space, alternating N-acetylglucosamine (NAG) and N-Acetylmuramic acid (NAM) chains, attached to peptide chains, crosslinked via pentaglycine interbridges from D-Ala base on the plasma membrane side">
              <a:extLst>
                <a:ext uri="{FF2B5EF4-FFF2-40B4-BE49-F238E27FC236}">
                  <a16:creationId xmlns:a16="http://schemas.microsoft.com/office/drawing/2014/main" id="{7F824A15-5562-9A64-76D7-65D2714062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5354" y="1952178"/>
              <a:ext cx="6718577" cy="3972961"/>
            </a:xfrm>
            <a:prstGeom prst="rect">
              <a:avLst/>
            </a:prstGeom>
          </p:spPr>
        </p:pic>
        <p:grpSp>
          <p:nvGrpSpPr>
            <p:cNvPr id="14" name="Group 13">
              <a:extLst>
                <a:ext uri="{FF2B5EF4-FFF2-40B4-BE49-F238E27FC236}">
                  <a16:creationId xmlns:a16="http://schemas.microsoft.com/office/drawing/2014/main" id="{E79202F4-0FFB-4E7C-E4C8-36FE9EEEC773}"/>
                </a:ext>
              </a:extLst>
            </p:cNvPr>
            <p:cNvGrpSpPr/>
            <p:nvPr/>
          </p:nvGrpSpPr>
          <p:grpSpPr>
            <a:xfrm>
              <a:off x="6742640" y="2062680"/>
              <a:ext cx="4739860" cy="3972961"/>
              <a:chOff x="800100" y="2411956"/>
              <a:chExt cx="4350361" cy="3646482"/>
            </a:xfrm>
          </p:grpSpPr>
          <p:pic>
            <p:nvPicPr>
              <p:cNvPr id="8" name="Picture 7">
                <a:extLst>
                  <a:ext uri="{FF2B5EF4-FFF2-40B4-BE49-F238E27FC236}">
                    <a16:creationId xmlns:a16="http://schemas.microsoft.com/office/drawing/2014/main" id="{988FCD42-1A74-92DA-64A6-3853DE83431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00100" y="2411956"/>
                <a:ext cx="4350361" cy="3646482"/>
              </a:xfrm>
              <a:prstGeom prst="rect">
                <a:avLst/>
              </a:prstGeom>
            </p:spPr>
          </p:pic>
          <p:sp>
            <p:nvSpPr>
              <p:cNvPr id="6" name="TextBox 5">
                <a:extLst>
                  <a:ext uri="{FF2B5EF4-FFF2-40B4-BE49-F238E27FC236}">
                    <a16:creationId xmlns:a16="http://schemas.microsoft.com/office/drawing/2014/main" id="{B9D3C636-F05F-6441-131B-8565A5B071E9}"/>
                  </a:ext>
                </a:extLst>
              </p:cNvPr>
              <p:cNvSpPr txBox="1"/>
              <p:nvPr/>
            </p:nvSpPr>
            <p:spPr>
              <a:xfrm>
                <a:off x="1847850" y="2411956"/>
                <a:ext cx="851515" cy="369332"/>
              </a:xfrm>
              <a:prstGeom prst="rect">
                <a:avLst/>
              </a:prstGeom>
              <a:noFill/>
            </p:spPr>
            <p:txBody>
              <a:bodyPr wrap="none" rtlCol="0">
                <a:spAutoFit/>
              </a:bodyPr>
              <a:lstStyle/>
              <a:p>
                <a:r>
                  <a:rPr lang="en-US" dirty="0">
                    <a:solidFill>
                      <a:srgbClr val="FFC000"/>
                    </a:solidFill>
                  </a:rPr>
                  <a:t>(NAM)</a:t>
                </a:r>
              </a:p>
            </p:txBody>
          </p:sp>
          <p:sp>
            <p:nvSpPr>
              <p:cNvPr id="10" name="TextBox 9">
                <a:extLst>
                  <a:ext uri="{FF2B5EF4-FFF2-40B4-BE49-F238E27FC236}">
                    <a16:creationId xmlns:a16="http://schemas.microsoft.com/office/drawing/2014/main" id="{48BE14B5-4F15-EF15-49ED-42C925AFF2A7}"/>
                  </a:ext>
                </a:extLst>
              </p:cNvPr>
              <p:cNvSpPr txBox="1"/>
              <p:nvPr/>
            </p:nvSpPr>
            <p:spPr>
              <a:xfrm>
                <a:off x="1167745" y="2964933"/>
                <a:ext cx="851515" cy="369332"/>
              </a:xfrm>
              <a:prstGeom prst="rect">
                <a:avLst/>
              </a:prstGeom>
              <a:noFill/>
            </p:spPr>
            <p:txBody>
              <a:bodyPr wrap="none" rtlCol="0">
                <a:spAutoFit/>
              </a:bodyPr>
              <a:lstStyle/>
              <a:p>
                <a:r>
                  <a:rPr lang="en-US" dirty="0">
                    <a:solidFill>
                      <a:srgbClr val="FF6600"/>
                    </a:solidFill>
                  </a:rPr>
                  <a:t>(NAG)</a:t>
                </a:r>
              </a:p>
            </p:txBody>
          </p:sp>
        </p:grpSp>
      </p:grpSp>
      <p:cxnSp>
        <p:nvCxnSpPr>
          <p:cNvPr id="17" name="Straight Connector 16">
            <a:extLst>
              <a:ext uri="{FF2B5EF4-FFF2-40B4-BE49-F238E27FC236}">
                <a16:creationId xmlns:a16="http://schemas.microsoft.com/office/drawing/2014/main" id="{FB4B205F-407E-59A6-11C2-939D8A75E9FF}"/>
              </a:ext>
              <a:ext uri="{C183D7F6-B498-43B3-948B-1728B52AA6E4}">
                <adec:decorative xmlns:adec="http://schemas.microsoft.com/office/drawing/2017/decorative" val="1"/>
              </a:ext>
            </a:extLst>
          </p:cNvPr>
          <p:cNvCxnSpPr/>
          <p:nvPr/>
        </p:nvCxnSpPr>
        <p:spPr>
          <a:xfrm>
            <a:off x="709500" y="1489524"/>
            <a:ext cx="5100750"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33EAEAA-ED1D-AB85-0196-2EFB5EFD5CA0}"/>
              </a:ext>
            </a:extLst>
          </p:cNvPr>
          <p:cNvSpPr txBox="1"/>
          <p:nvPr/>
        </p:nvSpPr>
        <p:spPr>
          <a:xfrm>
            <a:off x="305354" y="6083783"/>
            <a:ext cx="8986756" cy="369332"/>
          </a:xfrm>
          <a:prstGeom prst="rect">
            <a:avLst/>
          </a:prstGeom>
          <a:noFill/>
        </p:spPr>
        <p:txBody>
          <a:bodyPr wrap="none" rtlCol="0">
            <a:spAutoFit/>
          </a:bodyPr>
          <a:lstStyle/>
          <a:p>
            <a:r>
              <a:rPr lang="en-US" dirty="0"/>
              <a:t>FYI: β-lactams and vancomycin antibiotics inhibit crosslinking of peptidoglycan cell wall</a:t>
            </a:r>
          </a:p>
        </p:txBody>
      </p:sp>
      <p:cxnSp>
        <p:nvCxnSpPr>
          <p:cNvPr id="20" name="Straight Connector 19">
            <a:extLst>
              <a:ext uri="{FF2B5EF4-FFF2-40B4-BE49-F238E27FC236}">
                <a16:creationId xmlns:a16="http://schemas.microsoft.com/office/drawing/2014/main" id="{C329C7A6-345D-C856-4782-1B86860F992F}"/>
              </a:ext>
              <a:ext uri="{C183D7F6-B498-43B3-948B-1728B52AA6E4}">
                <adec:decorative xmlns:adec="http://schemas.microsoft.com/office/drawing/2017/decorative" val="1"/>
              </a:ext>
            </a:extLst>
          </p:cNvPr>
          <p:cNvCxnSpPr>
            <a:cxnSpLocks/>
          </p:cNvCxnSpPr>
          <p:nvPr/>
        </p:nvCxnSpPr>
        <p:spPr>
          <a:xfrm flipV="1">
            <a:off x="1828800" y="5555848"/>
            <a:ext cx="798653" cy="62503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9FD20E5-5C5A-06FF-E86A-7695497F43F1}"/>
              </a:ext>
              <a:ext uri="{C183D7F6-B498-43B3-948B-1728B52AA6E4}">
                <adec:decorative xmlns:adec="http://schemas.microsoft.com/office/drawing/2017/decorative" val="1"/>
              </a:ext>
            </a:extLst>
          </p:cNvPr>
          <p:cNvCxnSpPr>
            <a:cxnSpLocks/>
          </p:cNvCxnSpPr>
          <p:nvPr/>
        </p:nvCxnSpPr>
        <p:spPr>
          <a:xfrm>
            <a:off x="2528103" y="5411701"/>
            <a:ext cx="191947" cy="26618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43F824C4-1F4D-0B77-8A84-B91E8CAE9EC1}"/>
              </a:ext>
              <a:ext uri="{C183D7F6-B498-43B3-948B-1728B52AA6E4}">
                <adec:decorative xmlns:adec="http://schemas.microsoft.com/office/drawing/2017/decorative" val="1"/>
              </a:ext>
            </a:extLst>
          </p:cNvPr>
          <p:cNvSpPr/>
          <p:nvPr/>
        </p:nvSpPr>
        <p:spPr>
          <a:xfrm>
            <a:off x="0" y="0"/>
            <a:ext cx="130629" cy="6858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E195880-4AF5-D198-CE93-64A860E67FB5}"/>
              </a:ext>
            </a:extLst>
          </p:cNvPr>
          <p:cNvSpPr txBox="1"/>
          <p:nvPr/>
        </p:nvSpPr>
        <p:spPr>
          <a:xfrm>
            <a:off x="9497031" y="6440592"/>
            <a:ext cx="2694969" cy="261610"/>
          </a:xfrm>
          <a:prstGeom prst="rect">
            <a:avLst/>
          </a:prstGeom>
          <a:noFill/>
        </p:spPr>
        <p:txBody>
          <a:bodyPr wrap="none" rtlCol="0">
            <a:spAutoFit/>
          </a:bodyPr>
          <a:lstStyle/>
          <a:p>
            <a:r>
              <a:rPr lang="en-US" sz="1100" dirty="0"/>
              <a:t>Sherris Medical Microbiology, 6</a:t>
            </a:r>
            <a:r>
              <a:rPr lang="en-US" sz="1100" baseline="30000" dirty="0"/>
              <a:t>th</a:t>
            </a:r>
            <a:r>
              <a:rPr lang="en-US" sz="1100" dirty="0"/>
              <a:t> Edition</a:t>
            </a:r>
          </a:p>
        </p:txBody>
      </p:sp>
    </p:spTree>
    <p:extLst>
      <p:ext uri="{BB962C8B-B14F-4D97-AF65-F5344CB8AC3E}">
        <p14:creationId xmlns:p14="http://schemas.microsoft.com/office/powerpoint/2010/main" val="347240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62D9B73-C8A6-F4AE-5F11-CA5301E0FE25}"/>
              </a:ext>
            </a:extLst>
          </p:cNvPr>
          <p:cNvGrpSpPr/>
          <p:nvPr/>
        </p:nvGrpSpPr>
        <p:grpSpPr>
          <a:xfrm>
            <a:off x="896116" y="1692322"/>
            <a:ext cx="10172846" cy="5165678"/>
            <a:chOff x="418445" y="1029462"/>
            <a:chExt cx="11478226" cy="5828538"/>
          </a:xfrm>
        </p:grpSpPr>
        <p:pic>
          <p:nvPicPr>
            <p:cNvPr id="8" name="Picture 7" descr="Sour Skittles Candy">
              <a:extLst>
                <a:ext uri="{FF2B5EF4-FFF2-40B4-BE49-F238E27FC236}">
                  <a16:creationId xmlns:a16="http://schemas.microsoft.com/office/drawing/2014/main" id="{A4A375BA-D473-D191-6E9A-77926E036E0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41142" y="1141188"/>
              <a:ext cx="2841735" cy="2841735"/>
            </a:xfrm>
            <a:prstGeom prst="rect">
              <a:avLst/>
            </a:prstGeom>
          </p:spPr>
        </p:pic>
        <p:pic>
          <p:nvPicPr>
            <p:cNvPr id="2" name="Picture 1" descr="Mike and Ike">
              <a:extLst>
                <a:ext uri="{FF2B5EF4-FFF2-40B4-BE49-F238E27FC236}">
                  <a16:creationId xmlns:a16="http://schemas.microsoft.com/office/drawing/2014/main" id="{AEE2014D-0FF2-9634-DEAF-0390796DE0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5418" y="1497451"/>
              <a:ext cx="2193365" cy="2193365"/>
            </a:xfrm>
            <a:prstGeom prst="rect">
              <a:avLst/>
            </a:prstGeom>
          </p:spPr>
        </p:pic>
        <p:pic>
          <p:nvPicPr>
            <p:cNvPr id="3" name="Picture 2" descr="M&amp;M's Fun Size Milk Chocolate Candy - 20 lb Case">
              <a:extLst>
                <a:ext uri="{FF2B5EF4-FFF2-40B4-BE49-F238E27FC236}">
                  <a16:creationId xmlns:a16="http://schemas.microsoft.com/office/drawing/2014/main" id="{B32452EF-5893-D3C9-F4A0-2E583C9096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43840" y="2994639"/>
              <a:ext cx="2330769" cy="2330769"/>
            </a:xfrm>
            <a:prstGeom prst="rect">
              <a:avLst/>
            </a:prstGeom>
          </p:spPr>
        </p:pic>
        <p:pic>
          <p:nvPicPr>
            <p:cNvPr id="4" name="Picture 3" descr="Pick &amp; Mix | Skittles Fruits 1,6 kgs">
              <a:extLst>
                <a:ext uri="{FF2B5EF4-FFF2-40B4-BE49-F238E27FC236}">
                  <a16:creationId xmlns:a16="http://schemas.microsoft.com/office/drawing/2014/main" id="{3D4BB70B-A43D-740E-787C-E9B6267BBD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29423" y="1029462"/>
              <a:ext cx="2841735" cy="2131302"/>
            </a:xfrm>
            <a:prstGeom prst="rect">
              <a:avLst/>
            </a:prstGeom>
          </p:spPr>
        </p:pic>
        <p:pic>
          <p:nvPicPr>
            <p:cNvPr id="5" name="Picture 4" descr="Nerds Candy, Very Berry, Gummy Clusters 8 oz">
              <a:extLst>
                <a:ext uri="{FF2B5EF4-FFF2-40B4-BE49-F238E27FC236}">
                  <a16:creationId xmlns:a16="http://schemas.microsoft.com/office/drawing/2014/main" id="{4536360E-BE48-C87B-55AD-BD596478DBFC}"/>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3464262" y="1553957"/>
              <a:ext cx="1274707" cy="1169769"/>
            </a:xfrm>
            <a:prstGeom prst="rect">
              <a:avLst/>
            </a:prstGeom>
          </p:spPr>
        </p:pic>
        <p:pic>
          <p:nvPicPr>
            <p:cNvPr id="6" name="Picture 5" descr="Nerds Strawberry Punch Juicy Gummy Clusters - 4.5oz – Blair Candy Company">
              <a:extLst>
                <a:ext uri="{FF2B5EF4-FFF2-40B4-BE49-F238E27FC236}">
                  <a16:creationId xmlns:a16="http://schemas.microsoft.com/office/drawing/2014/main" id="{9C2EA897-4A0E-1DC2-2A95-34B4286FBEA0}"/>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9546203" y="5325408"/>
              <a:ext cx="1397877" cy="1404551"/>
            </a:xfrm>
            <a:prstGeom prst="rect">
              <a:avLst/>
            </a:prstGeom>
          </p:spPr>
        </p:pic>
        <p:pic>
          <p:nvPicPr>
            <p:cNvPr id="7" name="Picture 6" descr="Sour Gummy Worms">
              <a:extLst>
                <a:ext uri="{FF2B5EF4-FFF2-40B4-BE49-F238E27FC236}">
                  <a16:creationId xmlns:a16="http://schemas.microsoft.com/office/drawing/2014/main" id="{52D6ABCA-7CE3-8F23-F12C-02401DC91CE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18445" y="3872184"/>
              <a:ext cx="2249871" cy="2249871"/>
            </a:xfrm>
            <a:prstGeom prst="rect">
              <a:avLst/>
            </a:prstGeom>
          </p:spPr>
        </p:pic>
        <p:pic>
          <p:nvPicPr>
            <p:cNvPr id="9" name="Picture 8" descr="Haribo Gummy Bears">
              <a:extLst>
                <a:ext uri="{FF2B5EF4-FFF2-40B4-BE49-F238E27FC236}">
                  <a16:creationId xmlns:a16="http://schemas.microsoft.com/office/drawing/2014/main" id="{A6647986-EE87-3D26-D2EB-FC24C3D0EC3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772470" y="3160764"/>
              <a:ext cx="3124201" cy="2084705"/>
            </a:xfrm>
            <a:prstGeom prst="rect">
              <a:avLst/>
            </a:prstGeom>
          </p:spPr>
        </p:pic>
        <p:pic>
          <p:nvPicPr>
            <p:cNvPr id="10" name="Picture 9" descr="Sour Gummy Bears">
              <a:extLst>
                <a:ext uri="{FF2B5EF4-FFF2-40B4-BE49-F238E27FC236}">
                  <a16:creationId xmlns:a16="http://schemas.microsoft.com/office/drawing/2014/main" id="{55DDDA9C-747A-7787-68BD-42B593C4A9F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94316" y="4322893"/>
              <a:ext cx="2535107" cy="2535107"/>
            </a:xfrm>
            <a:prstGeom prst="rect">
              <a:avLst/>
            </a:prstGeom>
          </p:spPr>
        </p:pic>
      </p:grpSp>
      <p:sp>
        <p:nvSpPr>
          <p:cNvPr id="11" name="TextBox 10">
            <a:extLst>
              <a:ext uri="{FF2B5EF4-FFF2-40B4-BE49-F238E27FC236}">
                <a16:creationId xmlns:a16="http://schemas.microsoft.com/office/drawing/2014/main" id="{FD4F52B3-A0DC-4271-59F7-7E624403B640}"/>
              </a:ext>
            </a:extLst>
          </p:cNvPr>
          <p:cNvSpPr txBox="1"/>
          <p:nvPr/>
        </p:nvSpPr>
        <p:spPr>
          <a:xfrm>
            <a:off x="632893" y="166244"/>
            <a:ext cx="10587191" cy="1384995"/>
          </a:xfrm>
          <a:prstGeom prst="rect">
            <a:avLst/>
          </a:prstGeom>
          <a:noFill/>
        </p:spPr>
        <p:txBody>
          <a:bodyPr wrap="square" rtlCol="0">
            <a:spAutoFit/>
          </a:bodyPr>
          <a:lstStyle/>
          <a:p>
            <a:pPr algn="ctr"/>
            <a:r>
              <a:rPr lang="en-US" sz="2800" dirty="0"/>
              <a:t>Activity: Imagine you are one of the first microbiologists discovering and categorizing and naming these tiny creatures. </a:t>
            </a:r>
            <a:br>
              <a:rPr lang="en-US" sz="2800" dirty="0"/>
            </a:br>
            <a:r>
              <a:rPr lang="en-US" sz="2800" dirty="0"/>
              <a:t>How would you sort them? How would you name them?</a:t>
            </a:r>
          </a:p>
        </p:txBody>
      </p:sp>
      <p:sp>
        <p:nvSpPr>
          <p:cNvPr id="13" name="Rectangle 12">
            <a:extLst>
              <a:ext uri="{FF2B5EF4-FFF2-40B4-BE49-F238E27FC236}">
                <a16:creationId xmlns:a16="http://schemas.microsoft.com/office/drawing/2014/main" id="{941E23BB-FD7F-CDB3-2FCC-7D804227046F}"/>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58B6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0554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12DC1A-3E90-8785-CE16-BF93EAFEA14D}"/>
              </a:ext>
            </a:extLst>
          </p:cNvPr>
          <p:cNvPicPr>
            <a:picLocks/>
          </p:cNvPicPr>
          <p:nvPr>
            <p:custDataLst>
              <p:tags r:id="rId1"/>
            </p:custDataLst>
          </p:nvPr>
        </p:nvPicPr>
        <p:blipFill>
          <a:blip r:embed="rId4">
            <a:extLst>
              <a:ext uri="{28A0092B-C50C-407E-A947-70E740481C1C}">
                <a14:useLocalDpi xmlns:a14="http://schemas.microsoft.com/office/drawing/2010/main"/>
              </a:ext>
            </a:extLst>
          </a:blip>
          <a:stretch>
            <a:fillRect/>
          </a:stretch>
        </p:blipFill>
        <p:spPr>
          <a:xfrm>
            <a:off x="190500" y="190500"/>
            <a:ext cx="11811000" cy="6477000"/>
          </a:xfrm>
          <a:prstGeom prst="rect">
            <a:avLst/>
          </a:prstGeom>
        </p:spPr>
      </p:pic>
      <p:sp>
        <p:nvSpPr>
          <p:cNvPr id="2" name="Title 1">
            <a:extLst>
              <a:ext uri="{FF2B5EF4-FFF2-40B4-BE49-F238E27FC236}">
                <a16:creationId xmlns:a16="http://schemas.microsoft.com/office/drawing/2014/main" id="{B68C1A7D-841F-79D7-5321-6B4B219B2EF6}"/>
              </a:ext>
            </a:extLst>
          </p:cNvPr>
          <p:cNvSpPr>
            <a:spLocks noGrp="1"/>
          </p:cNvSpPr>
          <p:nvPr>
            <p:ph type="title"/>
          </p:nvPr>
        </p:nvSpPr>
        <p:spPr/>
        <p:txBody>
          <a:bodyPr>
            <a:normAutofit fontScale="90000"/>
          </a:bodyPr>
          <a:lstStyle/>
          <a:p>
            <a:r>
              <a:rPr lang="en-US">
                <a:solidFill>
                  <a:srgbClr val="000000">
                    <a:alpha val="0"/>
                  </a:srgbClr>
                </a:solidFill>
              </a:rPr>
              <a:t>Poll Everywhere Q&amp;A activity
Activity Title: Imagine you are one of the first microbiologists, discovering and naming these tiny creatures. How would you begin to name them and classify them? (You can vote on the ideas submitted, or submit your own)
Slide 16</a:t>
            </a:r>
          </a:p>
        </p:txBody>
      </p:sp>
    </p:spTree>
    <p:extLst>
      <p:ext uri="{BB962C8B-B14F-4D97-AF65-F5344CB8AC3E}">
        <p14:creationId xmlns:p14="http://schemas.microsoft.com/office/powerpoint/2010/main" val="547018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C8C7CB10-A9AA-5FC5-8C10-12262FCEF3D9}"/>
              </a:ext>
            </a:extLst>
          </p:cNvPr>
          <p:cNvSpPr txBox="1">
            <a:spLocks noGrp="1"/>
          </p:cNvSpPr>
          <p:nvPr>
            <p:ph type="title" idx="4294967295"/>
          </p:nvPr>
        </p:nvSpPr>
        <p:spPr>
          <a:xfrm>
            <a:off x="1091540" y="286596"/>
            <a:ext cx="10058400" cy="9239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sz="4400" b="0" i="0" u="none" strike="noStrike" kern="1200" cap="none" spc="-50" normalizeH="0" baseline="0" noProof="0" dirty="0">
                <a:ln>
                  <a:noFill/>
                </a:ln>
                <a:solidFill>
                  <a:schemeClr val="tx1"/>
                </a:solidFill>
                <a:effectLst/>
                <a:uLnTx/>
                <a:uFillTx/>
                <a:latin typeface="+mj-lt"/>
                <a:ea typeface="+mj-ea"/>
                <a:cs typeface="+mj-cs"/>
              </a:rPr>
              <a:t>Bacterial shapes and nomenclature</a:t>
            </a:r>
          </a:p>
        </p:txBody>
      </p:sp>
      <p:sp>
        <p:nvSpPr>
          <p:cNvPr id="21" name="TextBox 20">
            <a:extLst>
              <a:ext uri="{FF2B5EF4-FFF2-40B4-BE49-F238E27FC236}">
                <a16:creationId xmlns:a16="http://schemas.microsoft.com/office/drawing/2014/main" id="{A52F1ADB-F377-4DEF-9AE0-1A398A0BE8E5}"/>
              </a:ext>
            </a:extLst>
          </p:cNvPr>
          <p:cNvSpPr txBox="1"/>
          <p:nvPr/>
        </p:nvSpPr>
        <p:spPr>
          <a:xfrm>
            <a:off x="105866" y="6513221"/>
            <a:ext cx="3814634" cy="338554"/>
          </a:xfrm>
          <a:prstGeom prst="rect">
            <a:avLst/>
          </a:prstGeom>
          <a:noFill/>
        </p:spPr>
        <p:txBody>
          <a:bodyPr wrap="none" rtlCol="0">
            <a:spAutoFit/>
          </a:bodyPr>
          <a:lstStyle/>
          <a:p>
            <a:r>
              <a:rPr lang="en-US" sz="1600" dirty="0"/>
              <a:t>Sherris Medical Microbiology, 6</a:t>
            </a:r>
            <a:r>
              <a:rPr lang="en-US" sz="1600" baseline="30000" dirty="0"/>
              <a:t>th</a:t>
            </a:r>
            <a:r>
              <a:rPr lang="en-US" sz="1600" dirty="0"/>
              <a:t> Edition</a:t>
            </a:r>
          </a:p>
        </p:txBody>
      </p:sp>
      <p:grpSp>
        <p:nvGrpSpPr>
          <p:cNvPr id="36" name="Group 35" descr="Coccus is a sphere. Diplococcus is two cocci, tetrad is four. Streptococcus is cocci in a line (e.g. Streptococcus agalactiae). Staphylococcus is clusters of cocci (e.g. Staphylococcus aureus). Bacillus is rod-shaped (e.g. Bacillus anthracis). Coccobacillus is a shorter rounder rod, fusiform bacillus is longer and pointer rod, and vibrio is curved rod or comma-shaped (e.g. vibrio cholerae). Spirochetes and spirillum are spiral-shaped (e.g. Rhodospirillum rubrum). Filamentous bacteria are long thin strings, and pleiomorphic can alter their shape to the environment">
            <a:extLst>
              <a:ext uri="{FF2B5EF4-FFF2-40B4-BE49-F238E27FC236}">
                <a16:creationId xmlns:a16="http://schemas.microsoft.com/office/drawing/2014/main" id="{569E3CB8-9260-5E43-6441-AE959DF3600B}"/>
              </a:ext>
            </a:extLst>
          </p:cNvPr>
          <p:cNvGrpSpPr/>
          <p:nvPr/>
        </p:nvGrpSpPr>
        <p:grpSpPr>
          <a:xfrm>
            <a:off x="219272" y="930082"/>
            <a:ext cx="11705763" cy="5705667"/>
            <a:chOff x="219272" y="930082"/>
            <a:chExt cx="11705763" cy="5705667"/>
          </a:xfrm>
        </p:grpSpPr>
        <p:grpSp>
          <p:nvGrpSpPr>
            <p:cNvPr id="28" name="Group 27" descr="Coccus is a sphere. Diplococcus is two cocci, tetrad is four. Streptococcus is cocci in a line (e.g. Streptococcus agalactiae). Staphylococcus is clusters of cocci (e.g. Staphylococcus aureus). Bacillus is rod-shaped (e.g. Bacillus anthracis). Coccobacillus is a shorter rounder rod, fusiform bacillus is longer and pointer rod, and vibrio is curved rod or comma-shaped (e.g. vibrio cholerae). Spirochetes and spirillum are spiral-shaped (e.g. Rhodospirillum rubrum). Filamentous bacteria are long thin strings, and pleiomorphic can alter their shape to the environment">
              <a:extLst>
                <a:ext uri="{FF2B5EF4-FFF2-40B4-BE49-F238E27FC236}">
                  <a16:creationId xmlns:a16="http://schemas.microsoft.com/office/drawing/2014/main" id="{6FCAF7BF-24EC-F1D6-BCD7-3DF4691F4329}"/>
                </a:ext>
              </a:extLst>
            </p:cNvPr>
            <p:cNvGrpSpPr/>
            <p:nvPr/>
          </p:nvGrpSpPr>
          <p:grpSpPr>
            <a:xfrm>
              <a:off x="219272" y="930082"/>
              <a:ext cx="11705763" cy="5266800"/>
              <a:chOff x="219272" y="930082"/>
              <a:chExt cx="11705763" cy="5266800"/>
            </a:xfrm>
          </p:grpSpPr>
          <p:grpSp>
            <p:nvGrpSpPr>
              <p:cNvPr id="22" name="Group 21">
                <a:extLst>
                  <a:ext uri="{FF2B5EF4-FFF2-40B4-BE49-F238E27FC236}">
                    <a16:creationId xmlns:a16="http://schemas.microsoft.com/office/drawing/2014/main" id="{83B607AE-CAB5-1C47-6D20-22FDF0A2ADF8}"/>
                  </a:ext>
                </a:extLst>
              </p:cNvPr>
              <p:cNvGrpSpPr/>
              <p:nvPr/>
            </p:nvGrpSpPr>
            <p:grpSpPr>
              <a:xfrm>
                <a:off x="219272" y="930082"/>
                <a:ext cx="11538375" cy="5266800"/>
                <a:chOff x="-98378" y="738188"/>
                <a:chExt cx="12211167" cy="5573902"/>
              </a:xfrm>
            </p:grpSpPr>
            <p:pic>
              <p:nvPicPr>
                <p:cNvPr id="2" name="Picture 1">
                  <a:extLst>
                    <a:ext uri="{FF2B5EF4-FFF2-40B4-BE49-F238E27FC236}">
                      <a16:creationId xmlns:a16="http://schemas.microsoft.com/office/drawing/2014/main" id="{2AD60A16-4CC0-A5A1-6B8E-2BD6773171A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9099" y="1200150"/>
                  <a:ext cx="1066801" cy="1085850"/>
                </a:xfrm>
                <a:prstGeom prst="rect">
                  <a:avLst/>
                </a:prstGeom>
              </p:spPr>
            </p:pic>
            <p:pic>
              <p:nvPicPr>
                <p:cNvPr id="4" name="Picture 3">
                  <a:extLst>
                    <a:ext uri="{FF2B5EF4-FFF2-40B4-BE49-F238E27FC236}">
                      <a16:creationId xmlns:a16="http://schemas.microsoft.com/office/drawing/2014/main" id="{F6CD4BB6-4C75-AF0D-6019-BAE16D5ED703}"/>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485900" y="952500"/>
                  <a:ext cx="5147950" cy="1162050"/>
                </a:xfrm>
                <a:prstGeom prst="rect">
                  <a:avLst/>
                </a:prstGeom>
              </p:spPr>
            </p:pic>
            <p:pic>
              <p:nvPicPr>
                <p:cNvPr id="5" name="Picture 4">
                  <a:extLst>
                    <a:ext uri="{FF2B5EF4-FFF2-40B4-BE49-F238E27FC236}">
                      <a16:creationId xmlns:a16="http://schemas.microsoft.com/office/drawing/2014/main" id="{C0790FD9-0BEE-AC7A-4241-60EBA71CAA3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19099" y="2286000"/>
                  <a:ext cx="4572001" cy="1894894"/>
                </a:xfrm>
                <a:prstGeom prst="rect">
                  <a:avLst/>
                </a:prstGeom>
              </p:spPr>
            </p:pic>
            <p:pic>
              <p:nvPicPr>
                <p:cNvPr id="6" name="Picture 5">
                  <a:extLst>
                    <a:ext uri="{FF2B5EF4-FFF2-40B4-BE49-F238E27FC236}">
                      <a16:creationId xmlns:a16="http://schemas.microsoft.com/office/drawing/2014/main" id="{D55C0650-BA44-A03B-B0A7-436A0C9F38C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816316" y="4033580"/>
                  <a:ext cx="1850934" cy="2278510"/>
                </a:xfrm>
                <a:prstGeom prst="rect">
                  <a:avLst/>
                </a:prstGeom>
              </p:spPr>
            </p:pic>
            <p:pic>
              <p:nvPicPr>
                <p:cNvPr id="7" name="Picture 6">
                  <a:extLst>
                    <a:ext uri="{FF2B5EF4-FFF2-40B4-BE49-F238E27FC236}">
                      <a16:creationId xmlns:a16="http://schemas.microsoft.com/office/drawing/2014/main" id="{77EAE1E9-32E8-00DC-667F-E2EDD6EAF5E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77916" y="3604568"/>
                  <a:ext cx="2133601" cy="1767597"/>
                </a:xfrm>
                <a:prstGeom prst="rect">
                  <a:avLst/>
                </a:prstGeom>
              </p:spPr>
            </p:pic>
            <p:sp>
              <p:nvSpPr>
                <p:cNvPr id="8" name="TextBox 7">
                  <a:extLst>
                    <a:ext uri="{FF2B5EF4-FFF2-40B4-BE49-F238E27FC236}">
                      <a16:creationId xmlns:a16="http://schemas.microsoft.com/office/drawing/2014/main" id="{5DF05AA9-AE8A-A332-6610-BBED7AC76155}"/>
                    </a:ext>
                  </a:extLst>
                </p:cNvPr>
                <p:cNvSpPr txBox="1"/>
                <p:nvPr/>
              </p:nvSpPr>
              <p:spPr>
                <a:xfrm>
                  <a:off x="4667250" y="5334683"/>
                  <a:ext cx="1966600" cy="646331"/>
                </a:xfrm>
                <a:prstGeom prst="rect">
                  <a:avLst/>
                </a:prstGeom>
                <a:noFill/>
              </p:spPr>
              <p:txBody>
                <a:bodyPr wrap="square" rtlCol="0">
                  <a:spAutoFit/>
                </a:bodyPr>
                <a:lstStyle/>
                <a:p>
                  <a:r>
                    <a:rPr lang="en-US" i="1" dirty="0"/>
                    <a:t>Staphylococcus aureus</a:t>
                  </a:r>
                </a:p>
              </p:txBody>
            </p:sp>
            <p:sp>
              <p:nvSpPr>
                <p:cNvPr id="9" name="TextBox 8">
                  <a:extLst>
                    <a:ext uri="{FF2B5EF4-FFF2-40B4-BE49-F238E27FC236}">
                      <a16:creationId xmlns:a16="http://schemas.microsoft.com/office/drawing/2014/main" id="{3ACBA78B-92FF-A37D-CD35-D75DE1A21A91}"/>
                    </a:ext>
                  </a:extLst>
                </p:cNvPr>
                <p:cNvSpPr txBox="1"/>
                <p:nvPr/>
              </p:nvSpPr>
              <p:spPr>
                <a:xfrm>
                  <a:off x="-98378" y="5372166"/>
                  <a:ext cx="2762295" cy="369332"/>
                </a:xfrm>
                <a:prstGeom prst="rect">
                  <a:avLst/>
                </a:prstGeom>
                <a:noFill/>
              </p:spPr>
              <p:txBody>
                <a:bodyPr wrap="none" rtlCol="0">
                  <a:spAutoFit/>
                </a:bodyPr>
                <a:lstStyle/>
                <a:p>
                  <a:r>
                    <a:rPr lang="en-US" i="1" dirty="0"/>
                    <a:t>Streptococcus agalactiae</a:t>
                  </a:r>
                </a:p>
              </p:txBody>
            </p:sp>
            <p:pic>
              <p:nvPicPr>
                <p:cNvPr id="10" name="Picture 9">
                  <a:extLst>
                    <a:ext uri="{FF2B5EF4-FFF2-40B4-BE49-F238E27FC236}">
                      <a16:creationId xmlns:a16="http://schemas.microsoft.com/office/drawing/2014/main" id="{71B28A11-020C-736D-CF32-5BE9636554F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738778" y="738188"/>
                  <a:ext cx="1118433" cy="923923"/>
                </a:xfrm>
                <a:prstGeom prst="rect">
                  <a:avLst/>
                </a:prstGeom>
              </p:spPr>
            </p:pic>
            <p:pic>
              <p:nvPicPr>
                <p:cNvPr id="11" name="Picture 10">
                  <a:extLst>
                    <a:ext uri="{FF2B5EF4-FFF2-40B4-BE49-F238E27FC236}">
                      <a16:creationId xmlns:a16="http://schemas.microsoft.com/office/drawing/2014/main" id="{15B1752F-20ED-A539-51E7-72BCF8EC8A32}"/>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182929" y="1055369"/>
                  <a:ext cx="4322124" cy="1485896"/>
                </a:xfrm>
                <a:prstGeom prst="rect">
                  <a:avLst/>
                </a:prstGeom>
              </p:spPr>
            </p:pic>
            <p:pic>
              <p:nvPicPr>
                <p:cNvPr id="12" name="Picture 11">
                  <a:extLst>
                    <a:ext uri="{FF2B5EF4-FFF2-40B4-BE49-F238E27FC236}">
                      <a16:creationId xmlns:a16="http://schemas.microsoft.com/office/drawing/2014/main" id="{6A5BB8E3-6669-979A-7ED5-A23BF525FEBA}"/>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5091678" y="2545201"/>
                  <a:ext cx="2174785" cy="1767597"/>
                </a:xfrm>
                <a:prstGeom prst="rect">
                  <a:avLst/>
                </a:prstGeom>
              </p:spPr>
            </p:pic>
            <p:sp>
              <p:nvSpPr>
                <p:cNvPr id="13" name="TextBox 12">
                  <a:extLst>
                    <a:ext uri="{FF2B5EF4-FFF2-40B4-BE49-F238E27FC236}">
                      <a16:creationId xmlns:a16="http://schemas.microsoft.com/office/drawing/2014/main" id="{9991F947-D6B9-A2BE-000B-9F92D5D119BB}"/>
                    </a:ext>
                  </a:extLst>
                </p:cNvPr>
                <p:cNvSpPr txBox="1"/>
                <p:nvPr/>
              </p:nvSpPr>
              <p:spPr>
                <a:xfrm>
                  <a:off x="5073275" y="4299728"/>
                  <a:ext cx="2095483" cy="390867"/>
                </a:xfrm>
                <a:prstGeom prst="rect">
                  <a:avLst/>
                </a:prstGeom>
                <a:noFill/>
              </p:spPr>
              <p:txBody>
                <a:bodyPr wrap="none" rtlCol="0">
                  <a:spAutoFit/>
                </a:bodyPr>
                <a:lstStyle/>
                <a:p>
                  <a:r>
                    <a:rPr lang="en-US" i="1" dirty="0"/>
                    <a:t>Bacillus anthracis</a:t>
                  </a:r>
                </a:p>
              </p:txBody>
            </p:sp>
            <p:pic>
              <p:nvPicPr>
                <p:cNvPr id="14" name="Picture 13">
                  <a:extLst>
                    <a:ext uri="{FF2B5EF4-FFF2-40B4-BE49-F238E27FC236}">
                      <a16:creationId xmlns:a16="http://schemas.microsoft.com/office/drawing/2014/main" id="{419A777D-A32A-1CAA-ADC0-57CBEF12320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9788598" y="1662111"/>
                  <a:ext cx="2324191" cy="2001439"/>
                </a:xfrm>
                <a:prstGeom prst="rect">
                  <a:avLst/>
                </a:prstGeom>
              </p:spPr>
            </p:pic>
            <p:sp>
              <p:nvSpPr>
                <p:cNvPr id="15" name="TextBox 14">
                  <a:extLst>
                    <a:ext uri="{FF2B5EF4-FFF2-40B4-BE49-F238E27FC236}">
                      <a16:creationId xmlns:a16="http://schemas.microsoft.com/office/drawing/2014/main" id="{3C17F60F-D325-A589-BFFF-B79890F2C757}"/>
                    </a:ext>
                  </a:extLst>
                </p:cNvPr>
                <p:cNvSpPr txBox="1"/>
                <p:nvPr/>
              </p:nvSpPr>
              <p:spPr>
                <a:xfrm>
                  <a:off x="10050463" y="3604568"/>
                  <a:ext cx="1719381" cy="369332"/>
                </a:xfrm>
                <a:prstGeom prst="rect">
                  <a:avLst/>
                </a:prstGeom>
                <a:noFill/>
              </p:spPr>
              <p:txBody>
                <a:bodyPr wrap="none" rtlCol="0">
                  <a:spAutoFit/>
                </a:bodyPr>
                <a:lstStyle/>
                <a:p>
                  <a:r>
                    <a:rPr lang="en-US" i="1" dirty="0"/>
                    <a:t>Vibrio cholerae</a:t>
                  </a:r>
                </a:p>
              </p:txBody>
            </p:sp>
            <p:pic>
              <p:nvPicPr>
                <p:cNvPr id="16" name="Picture 15">
                  <a:extLst>
                    <a:ext uri="{FF2B5EF4-FFF2-40B4-BE49-F238E27FC236}">
                      <a16:creationId xmlns:a16="http://schemas.microsoft.com/office/drawing/2014/main" id="{621456CE-BB6F-F92A-ADFA-EFD8E7A13FF7}"/>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7741852" y="3890521"/>
                  <a:ext cx="1826141" cy="844554"/>
                </a:xfrm>
                <a:prstGeom prst="rect">
                  <a:avLst/>
                </a:prstGeom>
              </p:spPr>
            </p:pic>
            <p:pic>
              <p:nvPicPr>
                <p:cNvPr id="17" name="Picture 16">
                  <a:extLst>
                    <a:ext uri="{FF2B5EF4-FFF2-40B4-BE49-F238E27FC236}">
                      <a16:creationId xmlns:a16="http://schemas.microsoft.com/office/drawing/2014/main" id="{B5174B89-426D-7F51-24B9-BCD6921CDF71}"/>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r="-3"/>
                <a:stretch/>
              </p:blipFill>
              <p:spPr>
                <a:xfrm>
                  <a:off x="7439558" y="2801492"/>
                  <a:ext cx="2255341" cy="973582"/>
                </a:xfrm>
                <a:prstGeom prst="rect">
                  <a:avLst/>
                </a:prstGeom>
              </p:spPr>
            </p:pic>
          </p:grpSp>
          <p:pic>
            <p:nvPicPr>
              <p:cNvPr id="26" name="Picture 25">
                <a:extLst>
                  <a:ext uri="{FF2B5EF4-FFF2-40B4-BE49-F238E27FC236}">
                    <a16:creationId xmlns:a16="http://schemas.microsoft.com/office/drawing/2014/main" id="{4190BBD5-DD2E-BD68-FE0A-4B143CA09C80}"/>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9415362" y="4006605"/>
                <a:ext cx="2509673" cy="1266722"/>
              </a:xfrm>
              <a:prstGeom prst="rect">
                <a:avLst/>
              </a:prstGeom>
            </p:spPr>
          </p:pic>
          <p:sp>
            <p:nvSpPr>
              <p:cNvPr id="27" name="TextBox 26">
                <a:extLst>
                  <a:ext uri="{FF2B5EF4-FFF2-40B4-BE49-F238E27FC236}">
                    <a16:creationId xmlns:a16="http://schemas.microsoft.com/office/drawing/2014/main" id="{FDF1416E-5F02-8B8B-13C8-F89069D9C87E}"/>
                  </a:ext>
                </a:extLst>
              </p:cNvPr>
              <p:cNvSpPr txBox="1"/>
              <p:nvPr/>
            </p:nvSpPr>
            <p:spPr>
              <a:xfrm>
                <a:off x="7656991" y="4677043"/>
                <a:ext cx="1857445" cy="646331"/>
              </a:xfrm>
              <a:prstGeom prst="rect">
                <a:avLst/>
              </a:prstGeom>
              <a:noFill/>
            </p:spPr>
            <p:txBody>
              <a:bodyPr wrap="square" rtlCol="0">
                <a:spAutoFit/>
              </a:bodyPr>
              <a:lstStyle/>
              <a:p>
                <a:pPr algn="r"/>
                <a:r>
                  <a:rPr lang="en-US" i="1" dirty="0"/>
                  <a:t>Rhodospirillum rubrum</a:t>
                </a:r>
              </a:p>
            </p:txBody>
          </p:sp>
        </p:grpSp>
        <p:cxnSp>
          <p:nvCxnSpPr>
            <p:cNvPr id="3" name="Straight Connector 2">
              <a:extLst>
                <a:ext uri="{FF2B5EF4-FFF2-40B4-BE49-F238E27FC236}">
                  <a16:creationId xmlns:a16="http://schemas.microsoft.com/office/drawing/2014/main" id="{CAA67913-55CA-8E6F-406B-E349B0ADE3FD}"/>
                </a:ext>
                <a:ext uri="{C183D7F6-B498-43B3-948B-1728B52AA6E4}">
                  <adec:decorative xmlns:adec="http://schemas.microsoft.com/office/drawing/2017/decorative" val="1"/>
                </a:ext>
              </a:extLst>
            </p:cNvPr>
            <p:cNvCxnSpPr>
              <a:cxnSpLocks/>
            </p:cNvCxnSpPr>
            <p:nvPr/>
          </p:nvCxnSpPr>
          <p:spPr>
            <a:xfrm>
              <a:off x="1727837" y="930082"/>
              <a:ext cx="8712528"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9" name="Picture 22" descr="Pleomorphic - Bacterium with varying shapes">
              <a:extLst>
                <a:ext uri="{FF2B5EF4-FFF2-40B4-BE49-F238E27FC236}">
                  <a16:creationId xmlns:a16="http://schemas.microsoft.com/office/drawing/2014/main" id="{9E1DEE29-0F66-0C7D-351A-AB3FEC1116AF}"/>
                </a:ext>
              </a:extLst>
            </p:cNvPr>
            <p:cNvPicPr>
              <a:picLocks noChangeAspect="1" noChangeArrowheads="1"/>
            </p:cNvPicPr>
            <p:nvPr/>
          </p:nvPicPr>
          <p:blipFill>
            <a:blip r:embed="rId16">
              <a:lum bright="-18000" contrast="72000"/>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9667692" y="5464178"/>
              <a:ext cx="903555" cy="717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 name="Picture 33" descr="Filamentous - branch forming bacterium">
              <a:extLst>
                <a:ext uri="{FF2B5EF4-FFF2-40B4-BE49-F238E27FC236}">
                  <a16:creationId xmlns:a16="http://schemas.microsoft.com/office/drawing/2014/main" id="{225BDDA5-A306-0984-DD78-675F5049E243}"/>
                </a:ext>
              </a:extLst>
            </p:cNvPr>
            <p:cNvPicPr>
              <a:picLocks noChangeAspect="1" noChangeArrowheads="1"/>
            </p:cNvPicPr>
            <p:nvPr/>
          </p:nvPicPr>
          <p:blipFill>
            <a:blip r:embed="rId18">
              <a:lum bright="-18000" contrast="72000"/>
              <a:extLst>
                <a:ext uri="{BEBA8EAE-BF5A-486C-A8C5-ECC9F3942E4B}">
                  <a14:imgProps xmlns:a14="http://schemas.microsoft.com/office/drawing/2010/main">
                    <a14:imgLayer r:embed="rId19">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594375" y="5385355"/>
              <a:ext cx="2820987" cy="881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 name="TextBox 30">
              <a:extLst>
                <a:ext uri="{FF2B5EF4-FFF2-40B4-BE49-F238E27FC236}">
                  <a16:creationId xmlns:a16="http://schemas.microsoft.com/office/drawing/2014/main" id="{C997CD87-53A6-EE08-77EB-4648965E0BD9}"/>
                </a:ext>
              </a:extLst>
            </p:cNvPr>
            <p:cNvSpPr txBox="1"/>
            <p:nvPr/>
          </p:nvSpPr>
          <p:spPr>
            <a:xfrm>
              <a:off x="7430947" y="6266417"/>
              <a:ext cx="1441420" cy="369332"/>
            </a:xfrm>
            <a:prstGeom prst="rect">
              <a:avLst/>
            </a:prstGeom>
            <a:noFill/>
          </p:spPr>
          <p:txBody>
            <a:bodyPr wrap="none" rtlCol="0">
              <a:spAutoFit/>
            </a:bodyPr>
            <a:lstStyle/>
            <a:p>
              <a:r>
                <a:rPr lang="en-US" dirty="0"/>
                <a:t>Filamentous</a:t>
              </a:r>
            </a:p>
          </p:txBody>
        </p:sp>
        <p:sp>
          <p:nvSpPr>
            <p:cNvPr id="32" name="TextBox 31">
              <a:extLst>
                <a:ext uri="{FF2B5EF4-FFF2-40B4-BE49-F238E27FC236}">
                  <a16:creationId xmlns:a16="http://schemas.microsoft.com/office/drawing/2014/main" id="{9A09707C-B033-30A4-9528-852A7749667A}"/>
                </a:ext>
              </a:extLst>
            </p:cNvPr>
            <p:cNvSpPr txBox="1"/>
            <p:nvPr/>
          </p:nvSpPr>
          <p:spPr>
            <a:xfrm>
              <a:off x="10009805" y="6220129"/>
              <a:ext cx="1518364" cy="369332"/>
            </a:xfrm>
            <a:prstGeom prst="rect">
              <a:avLst/>
            </a:prstGeom>
            <a:noFill/>
          </p:spPr>
          <p:txBody>
            <a:bodyPr wrap="none" rtlCol="0">
              <a:spAutoFit/>
            </a:bodyPr>
            <a:lstStyle/>
            <a:p>
              <a:r>
                <a:rPr lang="en-US" dirty="0"/>
                <a:t>Pleomorphic</a:t>
              </a:r>
            </a:p>
          </p:txBody>
        </p:sp>
        <p:sp>
          <p:nvSpPr>
            <p:cNvPr id="33" name="Freeform 32">
              <a:extLst>
                <a:ext uri="{FF2B5EF4-FFF2-40B4-BE49-F238E27FC236}">
                  <a16:creationId xmlns:a16="http://schemas.microsoft.com/office/drawing/2014/main" id="{14321462-D32C-2519-6039-2BAF6BBEEE0A}"/>
                </a:ext>
              </a:extLst>
            </p:cNvPr>
            <p:cNvSpPr/>
            <p:nvPr/>
          </p:nvSpPr>
          <p:spPr>
            <a:xfrm>
              <a:off x="10648709" y="5694744"/>
              <a:ext cx="219919" cy="428264"/>
            </a:xfrm>
            <a:custGeom>
              <a:avLst/>
              <a:gdLst>
                <a:gd name="csX0" fmla="*/ 162045 w 219919"/>
                <a:gd name="csY0" fmla="*/ 0 h 428264"/>
                <a:gd name="csX1" fmla="*/ 162045 w 219919"/>
                <a:gd name="csY1" fmla="*/ 0 h 428264"/>
                <a:gd name="csX2" fmla="*/ 81023 w 219919"/>
                <a:gd name="csY2" fmla="*/ 57874 h 428264"/>
                <a:gd name="csX3" fmla="*/ 23149 w 219919"/>
                <a:gd name="csY3" fmla="*/ 115747 h 428264"/>
                <a:gd name="csX4" fmla="*/ 0 w 219919"/>
                <a:gd name="csY4" fmla="*/ 196770 h 428264"/>
                <a:gd name="csX5" fmla="*/ 11575 w 219919"/>
                <a:gd name="csY5" fmla="*/ 277793 h 428264"/>
                <a:gd name="csX6" fmla="*/ 34724 w 219919"/>
                <a:gd name="csY6" fmla="*/ 358815 h 428264"/>
                <a:gd name="csX7" fmla="*/ 57873 w 219919"/>
                <a:gd name="csY7" fmla="*/ 393540 h 428264"/>
                <a:gd name="csX8" fmla="*/ 81023 w 219919"/>
                <a:gd name="csY8" fmla="*/ 416689 h 428264"/>
                <a:gd name="csX9" fmla="*/ 115747 w 219919"/>
                <a:gd name="csY9" fmla="*/ 428264 h 428264"/>
                <a:gd name="csX10" fmla="*/ 185195 w 219919"/>
                <a:gd name="csY10" fmla="*/ 416689 h 428264"/>
                <a:gd name="csX11" fmla="*/ 219919 w 219919"/>
                <a:gd name="csY11" fmla="*/ 347241 h 428264"/>
                <a:gd name="csX12" fmla="*/ 208344 w 219919"/>
                <a:gd name="csY12" fmla="*/ 277793 h 428264"/>
                <a:gd name="csX13" fmla="*/ 196769 w 219919"/>
                <a:gd name="csY13" fmla="*/ 243069 h 428264"/>
                <a:gd name="csX14" fmla="*/ 185195 w 219919"/>
                <a:gd name="csY14" fmla="*/ 196770 h 428264"/>
                <a:gd name="csX15" fmla="*/ 173620 w 219919"/>
                <a:gd name="csY15" fmla="*/ 127322 h 428264"/>
                <a:gd name="csX16" fmla="*/ 162045 w 219919"/>
                <a:gd name="csY16" fmla="*/ 69448 h 428264"/>
                <a:gd name="csX17" fmla="*/ 162045 w 219919"/>
                <a:gd name="csY17" fmla="*/ 0 h 4282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19919" h="428264">
                  <a:moveTo>
                    <a:pt x="162045" y="0"/>
                  </a:moveTo>
                  <a:lnTo>
                    <a:pt x="162045" y="0"/>
                  </a:lnTo>
                  <a:cubicBezTo>
                    <a:pt x="135038" y="19291"/>
                    <a:pt x="106520" y="36626"/>
                    <a:pt x="81023" y="57874"/>
                  </a:cubicBezTo>
                  <a:cubicBezTo>
                    <a:pt x="60065" y="75339"/>
                    <a:pt x="23149" y="115747"/>
                    <a:pt x="23149" y="115747"/>
                  </a:cubicBezTo>
                  <a:cubicBezTo>
                    <a:pt x="17692" y="132120"/>
                    <a:pt x="0" y="182240"/>
                    <a:pt x="0" y="196770"/>
                  </a:cubicBezTo>
                  <a:cubicBezTo>
                    <a:pt x="0" y="224052"/>
                    <a:pt x="6695" y="250951"/>
                    <a:pt x="11575" y="277793"/>
                  </a:cubicBezTo>
                  <a:cubicBezTo>
                    <a:pt x="13695" y="289453"/>
                    <a:pt x="27639" y="344645"/>
                    <a:pt x="34724" y="358815"/>
                  </a:cubicBezTo>
                  <a:cubicBezTo>
                    <a:pt x="40945" y="371258"/>
                    <a:pt x="49183" y="382677"/>
                    <a:pt x="57873" y="393540"/>
                  </a:cubicBezTo>
                  <a:cubicBezTo>
                    <a:pt x="64690" y="402061"/>
                    <a:pt x="71665" y="411074"/>
                    <a:pt x="81023" y="416689"/>
                  </a:cubicBezTo>
                  <a:cubicBezTo>
                    <a:pt x="91485" y="422966"/>
                    <a:pt x="104172" y="424406"/>
                    <a:pt x="115747" y="428264"/>
                  </a:cubicBezTo>
                  <a:cubicBezTo>
                    <a:pt x="138896" y="424406"/>
                    <a:pt x="164204" y="427185"/>
                    <a:pt x="185195" y="416689"/>
                  </a:cubicBezTo>
                  <a:cubicBezTo>
                    <a:pt x="203144" y="407714"/>
                    <a:pt x="214441" y="363675"/>
                    <a:pt x="219919" y="347241"/>
                  </a:cubicBezTo>
                  <a:cubicBezTo>
                    <a:pt x="216061" y="324092"/>
                    <a:pt x="213435" y="300703"/>
                    <a:pt x="208344" y="277793"/>
                  </a:cubicBezTo>
                  <a:cubicBezTo>
                    <a:pt x="205697" y="265883"/>
                    <a:pt x="200121" y="254800"/>
                    <a:pt x="196769" y="243069"/>
                  </a:cubicBezTo>
                  <a:cubicBezTo>
                    <a:pt x="192399" y="227773"/>
                    <a:pt x="188315" y="212369"/>
                    <a:pt x="185195" y="196770"/>
                  </a:cubicBezTo>
                  <a:cubicBezTo>
                    <a:pt x="180592" y="173757"/>
                    <a:pt x="177818" y="150412"/>
                    <a:pt x="173620" y="127322"/>
                  </a:cubicBezTo>
                  <a:cubicBezTo>
                    <a:pt x="170101" y="107966"/>
                    <a:pt x="166816" y="88534"/>
                    <a:pt x="162045" y="69448"/>
                  </a:cubicBezTo>
                  <a:cubicBezTo>
                    <a:pt x="149251" y="18271"/>
                    <a:pt x="162045" y="11575"/>
                    <a:pt x="162045" y="0"/>
                  </a:cubicBezTo>
                  <a:close/>
                </a:path>
              </a:pathLst>
            </a:custGeom>
            <a:solidFill>
              <a:srgbClr val="9595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a:extLst>
                <a:ext uri="{FF2B5EF4-FFF2-40B4-BE49-F238E27FC236}">
                  <a16:creationId xmlns:a16="http://schemas.microsoft.com/office/drawing/2014/main" id="{6561BC0E-3A95-A761-627D-9FA9B97EA2ED}"/>
                </a:ext>
              </a:extLst>
            </p:cNvPr>
            <p:cNvSpPr/>
            <p:nvPr/>
          </p:nvSpPr>
          <p:spPr>
            <a:xfrm rot="18735787">
              <a:off x="11074143" y="5402911"/>
              <a:ext cx="358542" cy="416689"/>
            </a:xfrm>
            <a:custGeom>
              <a:avLst/>
              <a:gdLst>
                <a:gd name="csX0" fmla="*/ 103899 w 358542"/>
                <a:gd name="csY0" fmla="*/ 0 h 416689"/>
                <a:gd name="csX1" fmla="*/ 103899 w 358542"/>
                <a:gd name="csY1" fmla="*/ 0 h 416689"/>
                <a:gd name="csX2" fmla="*/ 11302 w 358542"/>
                <a:gd name="csY2" fmla="*/ 34724 h 416689"/>
                <a:gd name="csX3" fmla="*/ 57601 w 358542"/>
                <a:gd name="csY3" fmla="*/ 92598 h 416689"/>
                <a:gd name="csX4" fmla="*/ 69175 w 358542"/>
                <a:gd name="csY4" fmla="*/ 196770 h 416689"/>
                <a:gd name="csX5" fmla="*/ 46026 w 358542"/>
                <a:gd name="csY5" fmla="*/ 231494 h 416689"/>
                <a:gd name="csX6" fmla="*/ 92325 w 358542"/>
                <a:gd name="csY6" fmla="*/ 370390 h 416689"/>
                <a:gd name="csX7" fmla="*/ 127049 w 358542"/>
                <a:gd name="csY7" fmla="*/ 393539 h 416689"/>
                <a:gd name="csX8" fmla="*/ 196497 w 358542"/>
                <a:gd name="csY8" fmla="*/ 416689 h 416689"/>
                <a:gd name="csX9" fmla="*/ 346968 w 358542"/>
                <a:gd name="csY9" fmla="*/ 381965 h 416689"/>
                <a:gd name="csX10" fmla="*/ 358542 w 358542"/>
                <a:gd name="csY10" fmla="*/ 347241 h 416689"/>
                <a:gd name="csX11" fmla="*/ 335393 w 358542"/>
                <a:gd name="csY11" fmla="*/ 231494 h 416689"/>
                <a:gd name="csX12" fmla="*/ 312244 w 358542"/>
                <a:gd name="csY12" fmla="*/ 162046 h 416689"/>
                <a:gd name="csX13" fmla="*/ 289094 w 358542"/>
                <a:gd name="csY13" fmla="*/ 138896 h 416689"/>
                <a:gd name="csX14" fmla="*/ 265945 w 358542"/>
                <a:gd name="csY14" fmla="*/ 104172 h 416689"/>
                <a:gd name="csX15" fmla="*/ 231221 w 358542"/>
                <a:gd name="csY15" fmla="*/ 81023 h 416689"/>
                <a:gd name="csX16" fmla="*/ 184922 w 358542"/>
                <a:gd name="csY16" fmla="*/ 34724 h 416689"/>
                <a:gd name="csX17" fmla="*/ 103899 w 358542"/>
                <a:gd name="csY17" fmla="*/ 0 h 4166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58542" h="416689">
                  <a:moveTo>
                    <a:pt x="103899" y="0"/>
                  </a:moveTo>
                  <a:lnTo>
                    <a:pt x="103899" y="0"/>
                  </a:lnTo>
                  <a:cubicBezTo>
                    <a:pt x="73033" y="11575"/>
                    <a:pt x="34611" y="11414"/>
                    <a:pt x="11302" y="34724"/>
                  </a:cubicBezTo>
                  <a:cubicBezTo>
                    <a:pt x="-28665" y="74692"/>
                    <a:pt x="49586" y="89926"/>
                    <a:pt x="57601" y="92598"/>
                  </a:cubicBezTo>
                  <a:cubicBezTo>
                    <a:pt x="76892" y="150473"/>
                    <a:pt x="92325" y="150471"/>
                    <a:pt x="69175" y="196770"/>
                  </a:cubicBezTo>
                  <a:cubicBezTo>
                    <a:pt x="62954" y="209212"/>
                    <a:pt x="53742" y="219919"/>
                    <a:pt x="46026" y="231494"/>
                  </a:cubicBezTo>
                  <a:cubicBezTo>
                    <a:pt x="56820" y="328636"/>
                    <a:pt x="34109" y="321877"/>
                    <a:pt x="92325" y="370390"/>
                  </a:cubicBezTo>
                  <a:cubicBezTo>
                    <a:pt x="103012" y="379296"/>
                    <a:pt x="114337" y="387889"/>
                    <a:pt x="127049" y="393539"/>
                  </a:cubicBezTo>
                  <a:cubicBezTo>
                    <a:pt x="149347" y="403449"/>
                    <a:pt x="196497" y="416689"/>
                    <a:pt x="196497" y="416689"/>
                  </a:cubicBezTo>
                  <a:cubicBezTo>
                    <a:pt x="231372" y="413201"/>
                    <a:pt x="313961" y="423224"/>
                    <a:pt x="346968" y="381965"/>
                  </a:cubicBezTo>
                  <a:cubicBezTo>
                    <a:pt x="354590" y="372438"/>
                    <a:pt x="354684" y="358816"/>
                    <a:pt x="358542" y="347241"/>
                  </a:cubicBezTo>
                  <a:cubicBezTo>
                    <a:pt x="350826" y="308659"/>
                    <a:pt x="347835" y="268821"/>
                    <a:pt x="335393" y="231494"/>
                  </a:cubicBezTo>
                  <a:cubicBezTo>
                    <a:pt x="327677" y="208345"/>
                    <a:pt x="329498" y="179300"/>
                    <a:pt x="312244" y="162046"/>
                  </a:cubicBezTo>
                  <a:cubicBezTo>
                    <a:pt x="304527" y="154329"/>
                    <a:pt x="295911" y="147418"/>
                    <a:pt x="289094" y="138896"/>
                  </a:cubicBezTo>
                  <a:cubicBezTo>
                    <a:pt x="280404" y="128033"/>
                    <a:pt x="275782" y="114009"/>
                    <a:pt x="265945" y="104172"/>
                  </a:cubicBezTo>
                  <a:cubicBezTo>
                    <a:pt x="256108" y="94335"/>
                    <a:pt x="241783" y="90076"/>
                    <a:pt x="231221" y="81023"/>
                  </a:cubicBezTo>
                  <a:cubicBezTo>
                    <a:pt x="214650" y="66819"/>
                    <a:pt x="205627" y="41626"/>
                    <a:pt x="184922" y="34724"/>
                  </a:cubicBezTo>
                  <a:cubicBezTo>
                    <a:pt x="131897" y="17048"/>
                    <a:pt x="117403" y="5787"/>
                    <a:pt x="103899" y="0"/>
                  </a:cubicBezTo>
                  <a:close/>
                </a:path>
              </a:pathLst>
            </a:custGeom>
            <a:solidFill>
              <a:srgbClr val="9595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lternate Process 34">
              <a:extLst>
                <a:ext uri="{FF2B5EF4-FFF2-40B4-BE49-F238E27FC236}">
                  <a16:creationId xmlns:a16="http://schemas.microsoft.com/office/drawing/2014/main" id="{0BF13A4C-18D9-26CB-972B-094B9F9825A8}"/>
                </a:ext>
              </a:extLst>
            </p:cNvPr>
            <p:cNvSpPr/>
            <p:nvPr/>
          </p:nvSpPr>
          <p:spPr>
            <a:xfrm rot="20953485">
              <a:off x="11047963" y="5962226"/>
              <a:ext cx="410902" cy="189719"/>
            </a:xfrm>
            <a:prstGeom prst="flowChartAlternateProcess">
              <a:avLst/>
            </a:prstGeom>
            <a:solidFill>
              <a:srgbClr val="9595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95C044D5-C552-4E61-8948-978241E10BC8}"/>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58B6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4784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7207E22C-0343-260C-0FF9-E856BEDDAD70}"/>
              </a:ext>
            </a:extLst>
          </p:cNvPr>
          <p:cNvSpPr txBox="1">
            <a:spLocks noGrp="1"/>
          </p:cNvSpPr>
          <p:nvPr>
            <p:ph type="title" idx="4294967295"/>
          </p:nvPr>
        </p:nvSpPr>
        <p:spPr>
          <a:xfrm>
            <a:off x="8689679" y="101586"/>
            <a:ext cx="3057247"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strike="noStrike" kern="1200" cap="none" spc="0" normalizeH="0" baseline="0" noProof="0" dirty="0">
                <a:ln>
                  <a:noFill/>
                </a:ln>
                <a:solidFill>
                  <a:schemeClr val="tx1"/>
                </a:solidFill>
                <a:effectLst/>
                <a:uLnTx/>
                <a:uFillTx/>
                <a:latin typeface="+mn-lt"/>
                <a:ea typeface="+mn-ea"/>
                <a:cs typeface="+mn-cs"/>
              </a:rPr>
              <a:t>Gram staining</a:t>
            </a:r>
          </a:p>
        </p:txBody>
      </p:sp>
      <p:pic>
        <p:nvPicPr>
          <p:cNvPr id="8" name="Picture 7" descr="Gram stain. Purple cells are Gram positive. Red cells are Gram negative.">
            <a:extLst>
              <a:ext uri="{FF2B5EF4-FFF2-40B4-BE49-F238E27FC236}">
                <a16:creationId xmlns:a16="http://schemas.microsoft.com/office/drawing/2014/main" id="{F10C71C9-DB16-480F-C099-F612BAD0BF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8987312" y="888028"/>
            <a:ext cx="2569823" cy="3124200"/>
          </a:xfrm>
          <a:prstGeom prst="rect">
            <a:avLst/>
          </a:prstGeom>
        </p:spPr>
      </p:pic>
      <p:grpSp>
        <p:nvGrpSpPr>
          <p:cNvPr id="4" name="Group 3" descr="Gram positive bacterial cells have an inner membrane surrounded by a thick peptidoglycan cell wall. Staphylococcus aurues is a classic example">
            <a:extLst>
              <a:ext uri="{FF2B5EF4-FFF2-40B4-BE49-F238E27FC236}">
                <a16:creationId xmlns:a16="http://schemas.microsoft.com/office/drawing/2014/main" id="{D6A9F590-D160-143D-2369-CA93440CB241}"/>
              </a:ext>
            </a:extLst>
          </p:cNvPr>
          <p:cNvGrpSpPr/>
          <p:nvPr/>
        </p:nvGrpSpPr>
        <p:grpSpPr>
          <a:xfrm>
            <a:off x="381000" y="566083"/>
            <a:ext cx="7981950" cy="5671731"/>
            <a:chOff x="381000" y="566083"/>
            <a:chExt cx="7981950" cy="5671731"/>
          </a:xfrm>
        </p:grpSpPr>
        <p:pic>
          <p:nvPicPr>
            <p:cNvPr id="2" name="Picture 1">
              <a:extLst>
                <a:ext uri="{FF2B5EF4-FFF2-40B4-BE49-F238E27FC236}">
                  <a16:creationId xmlns:a16="http://schemas.microsoft.com/office/drawing/2014/main" id="{2BD59F89-690E-D657-B3FE-2AF031510F5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3"/>
            <a:stretch/>
          </p:blipFill>
          <p:spPr>
            <a:xfrm>
              <a:off x="381000" y="566083"/>
              <a:ext cx="7981950" cy="2005667"/>
            </a:xfrm>
            <a:prstGeom prst="rect">
              <a:avLst/>
            </a:prstGeom>
          </p:spPr>
        </p:pic>
        <p:pic>
          <p:nvPicPr>
            <p:cNvPr id="12" name="Picture 2" descr="gpstaph picture">
              <a:extLst>
                <a:ext uri="{FF2B5EF4-FFF2-40B4-BE49-F238E27FC236}">
                  <a16:creationId xmlns:a16="http://schemas.microsoft.com/office/drawing/2014/main" id="{74EBAEFC-CF3A-2909-E432-083E444C947C}"/>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a:stretch/>
          </p:blipFill>
          <p:spPr bwMode="auto">
            <a:xfrm>
              <a:off x="1005362" y="2571750"/>
              <a:ext cx="1756888" cy="13927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 Box 3">
              <a:extLst>
                <a:ext uri="{FF2B5EF4-FFF2-40B4-BE49-F238E27FC236}">
                  <a16:creationId xmlns:a16="http://schemas.microsoft.com/office/drawing/2014/main" id="{1EE84694-0E12-0C04-6BD8-31EAF95C50C6}"/>
                </a:ext>
              </a:extLst>
            </p:cNvPr>
            <p:cNvSpPr txBox="1">
              <a:spLocks noChangeArrowheads="1"/>
            </p:cNvSpPr>
            <p:nvPr/>
          </p:nvSpPr>
          <p:spPr bwMode="auto">
            <a:xfrm>
              <a:off x="2728933" y="3025526"/>
              <a:ext cx="2235512"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i="1" dirty="0">
                  <a:latin typeface="Century Gothic" panose="020B0502020202020204" pitchFamily="34" charset="0"/>
                </a:rPr>
                <a:t>Staphylococcus aureus</a:t>
              </a:r>
            </a:p>
          </p:txBody>
        </p:sp>
        <p:pic>
          <p:nvPicPr>
            <p:cNvPr id="25" name="Picture 8">
              <a:extLst>
                <a:ext uri="{FF2B5EF4-FFF2-40B4-BE49-F238E27FC236}">
                  <a16:creationId xmlns:a16="http://schemas.microsoft.com/office/drawing/2014/main" id="{B059EA07-B49A-EEC4-F45D-BFB21D27C5A4}"/>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525517" y="4141542"/>
              <a:ext cx="876300" cy="20962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 name="Picture 8">
              <a:extLst>
                <a:ext uri="{FF2B5EF4-FFF2-40B4-BE49-F238E27FC236}">
                  <a16:creationId xmlns:a16="http://schemas.microsoft.com/office/drawing/2014/main" id="{393F0ABA-A84B-A13D-90F4-259D850F07E1}"/>
                </a:ext>
              </a:extLst>
            </p:cNvPr>
            <p:cNvPicPr>
              <a:picLocks noChangeAspect="1" noChangeArrowheads="1"/>
            </p:cNvPicPr>
            <p:nvPr/>
          </p:nvPicPr>
          <p:blipFill rotWithShape="1">
            <a:blip r:embed="rId8">
              <a:extLst>
                <a:ext uri="{28A0092B-C50C-407E-A947-70E740481C1C}">
                  <a14:useLocalDpi xmlns:a14="http://schemas.microsoft.com/office/drawing/2010/main"/>
                </a:ext>
              </a:extLst>
            </a:blip>
            <a:srcRect/>
            <a:stretch/>
          </p:blipFill>
          <p:spPr bwMode="auto">
            <a:xfrm>
              <a:off x="1605255" y="4093416"/>
              <a:ext cx="2938757" cy="21436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5" name="Group 4" descr="Gram negative bacteria have an inner membrane, a thin peptidoglycan cell wall, and an outermembrane. The space between cell membranes and cell wall is called the periplasmic space. E coli is a classic example of a Gram negative bacterium">
            <a:extLst>
              <a:ext uri="{FF2B5EF4-FFF2-40B4-BE49-F238E27FC236}">
                <a16:creationId xmlns:a16="http://schemas.microsoft.com/office/drawing/2014/main" id="{F912F137-8B33-A1F5-1367-3796DF7A3910}"/>
              </a:ext>
            </a:extLst>
          </p:cNvPr>
          <p:cNvGrpSpPr/>
          <p:nvPr/>
        </p:nvGrpSpPr>
        <p:grpSpPr>
          <a:xfrm>
            <a:off x="5304684" y="2515588"/>
            <a:ext cx="3384995" cy="3817689"/>
            <a:chOff x="5304684" y="2515588"/>
            <a:chExt cx="3384995" cy="3817689"/>
          </a:xfrm>
        </p:grpSpPr>
        <p:sp>
          <p:nvSpPr>
            <p:cNvPr id="24" name="Text Box 5">
              <a:extLst>
                <a:ext uri="{FF2B5EF4-FFF2-40B4-BE49-F238E27FC236}">
                  <a16:creationId xmlns:a16="http://schemas.microsoft.com/office/drawing/2014/main" id="{693AB3D5-D395-0623-BBFB-D098C0A76E01}"/>
                </a:ext>
              </a:extLst>
            </p:cNvPr>
            <p:cNvSpPr txBox="1">
              <a:spLocks noChangeArrowheads="1"/>
            </p:cNvSpPr>
            <p:nvPr/>
          </p:nvSpPr>
          <p:spPr bwMode="auto">
            <a:xfrm>
              <a:off x="7695961" y="3027309"/>
              <a:ext cx="829073"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i="1" dirty="0">
                  <a:latin typeface="Century Gothic" panose="020B0502020202020204" pitchFamily="34" charset="0"/>
                </a:rPr>
                <a:t>E. coli</a:t>
              </a:r>
            </a:p>
          </p:txBody>
        </p:sp>
        <p:pic>
          <p:nvPicPr>
            <p:cNvPr id="26" name="Picture 8">
              <a:extLst>
                <a:ext uri="{FF2B5EF4-FFF2-40B4-BE49-F238E27FC236}">
                  <a16:creationId xmlns:a16="http://schemas.microsoft.com/office/drawing/2014/main" id="{71E5D0F6-DDF4-9C06-023F-7420CDBBB5A5}"/>
                </a:ext>
              </a:extLst>
            </p:cNvPr>
            <p:cNvPicPr>
              <a:picLocks noChangeAspect="1" noChangeArrowheads="1"/>
            </p:cNvPicPr>
            <p:nvPr/>
          </p:nvPicPr>
          <p:blipFill rotWithShape="1">
            <a:blip r:embed="rId9">
              <a:extLst>
                <a:ext uri="{28A0092B-C50C-407E-A947-70E740481C1C}">
                  <a14:useLocalDpi xmlns:a14="http://schemas.microsoft.com/office/drawing/2010/main"/>
                </a:ext>
              </a:extLst>
            </a:blip>
            <a:srcRect/>
            <a:stretch/>
          </p:blipFill>
          <p:spPr bwMode="auto">
            <a:xfrm>
              <a:off x="6263934" y="3946462"/>
              <a:ext cx="2425745" cy="23868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 name="Picture 8">
              <a:extLst>
                <a:ext uri="{FF2B5EF4-FFF2-40B4-BE49-F238E27FC236}">
                  <a16:creationId xmlns:a16="http://schemas.microsoft.com/office/drawing/2014/main" id="{07D21E8E-901D-05BF-2788-C9665D2F35EE}"/>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5304684" y="4146573"/>
              <a:ext cx="809592" cy="20962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9" name="Picture 28">
              <a:extLst>
                <a:ext uri="{FF2B5EF4-FFF2-40B4-BE49-F238E27FC236}">
                  <a16:creationId xmlns:a16="http://schemas.microsoft.com/office/drawing/2014/main" id="{E3EEEC8B-C43B-D010-8315-4E52563B440E}"/>
                </a:ext>
              </a:extLst>
            </p:cNvPr>
            <p:cNvPicPr>
              <a:picLocks noChangeAspect="1"/>
            </p:cNvPicPr>
            <p:nvPr/>
          </p:nvPicPr>
          <p:blipFill rotWithShape="1">
            <a:blip r:embed="rId11">
              <a:extLst>
                <a:ext uri="{28A0092B-C50C-407E-A947-70E740481C1C}">
                  <a14:useLocalDpi xmlns:a14="http://schemas.microsoft.com/office/drawing/2010/main"/>
                </a:ext>
              </a:extLst>
            </a:blip>
            <a:srcRect/>
            <a:stretch/>
          </p:blipFill>
          <p:spPr>
            <a:xfrm>
              <a:off x="5908303" y="2515588"/>
              <a:ext cx="1756889" cy="1392774"/>
            </a:xfrm>
            <a:prstGeom prst="rect">
              <a:avLst/>
            </a:prstGeom>
          </p:spPr>
        </p:pic>
      </p:grpSp>
      <p:sp>
        <p:nvSpPr>
          <p:cNvPr id="3" name="Rectangle 2">
            <a:extLst>
              <a:ext uri="{FF2B5EF4-FFF2-40B4-BE49-F238E27FC236}">
                <a16:creationId xmlns:a16="http://schemas.microsoft.com/office/drawing/2014/main" id="{28C3D71D-C7D1-BFFF-E728-FE49742F46EE}"/>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29F16EC-B792-CE48-89DB-9761B2547231}"/>
              </a:ext>
            </a:extLst>
          </p:cNvPr>
          <p:cNvSpPr txBox="1"/>
          <p:nvPr/>
        </p:nvSpPr>
        <p:spPr>
          <a:xfrm>
            <a:off x="8377366" y="6434877"/>
            <a:ext cx="3814634" cy="338554"/>
          </a:xfrm>
          <a:prstGeom prst="rect">
            <a:avLst/>
          </a:prstGeom>
          <a:noFill/>
        </p:spPr>
        <p:txBody>
          <a:bodyPr wrap="none" rtlCol="0">
            <a:spAutoFit/>
          </a:bodyPr>
          <a:lstStyle/>
          <a:p>
            <a:r>
              <a:rPr lang="en-US" sz="1600" dirty="0"/>
              <a:t>Sherris Medical Microbiology, 6</a:t>
            </a:r>
            <a:r>
              <a:rPr lang="en-US" sz="1600" baseline="30000" dirty="0"/>
              <a:t>th</a:t>
            </a:r>
            <a:r>
              <a:rPr lang="en-US" sz="1600" dirty="0"/>
              <a:t> Edition</a:t>
            </a:r>
          </a:p>
        </p:txBody>
      </p:sp>
      <p:cxnSp>
        <p:nvCxnSpPr>
          <p:cNvPr id="6" name="Straight Connector 5">
            <a:extLst>
              <a:ext uri="{FF2B5EF4-FFF2-40B4-BE49-F238E27FC236}">
                <a16:creationId xmlns:a16="http://schemas.microsoft.com/office/drawing/2014/main" id="{31903F43-E9AE-CB5A-C370-F60352827F7B}"/>
              </a:ext>
              <a:ext uri="{C183D7F6-B498-43B3-948B-1728B52AA6E4}">
                <adec:decorative xmlns:adec="http://schemas.microsoft.com/office/drawing/2017/decorative" val="1"/>
              </a:ext>
            </a:extLst>
          </p:cNvPr>
          <p:cNvCxnSpPr>
            <a:cxnSpLocks/>
          </p:cNvCxnSpPr>
          <p:nvPr/>
        </p:nvCxnSpPr>
        <p:spPr>
          <a:xfrm>
            <a:off x="8765879" y="760617"/>
            <a:ext cx="2910082"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778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7207E22C-0343-260C-0FF9-E856BEDDAD70}"/>
              </a:ext>
            </a:extLst>
          </p:cNvPr>
          <p:cNvSpPr txBox="1">
            <a:spLocks noGrp="1"/>
          </p:cNvSpPr>
          <p:nvPr>
            <p:ph type="title" idx="4294967295"/>
          </p:nvPr>
        </p:nvSpPr>
        <p:spPr>
          <a:xfrm>
            <a:off x="7365038" y="16458"/>
            <a:ext cx="4826962"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Gram staining protocol</a:t>
            </a:r>
          </a:p>
        </p:txBody>
      </p:sp>
      <p:grpSp>
        <p:nvGrpSpPr>
          <p:cNvPr id="32" name="Group 31" descr="Gram positive and Gram negative cell envelopes will stain purple with Crystal violet. Then iodine treatment aggregates the crystal violet.">
            <a:extLst>
              <a:ext uri="{FF2B5EF4-FFF2-40B4-BE49-F238E27FC236}">
                <a16:creationId xmlns:a16="http://schemas.microsoft.com/office/drawing/2014/main" id="{172B5D64-9149-FCF9-5C21-EE8452899330}"/>
              </a:ext>
            </a:extLst>
          </p:cNvPr>
          <p:cNvGrpSpPr/>
          <p:nvPr/>
        </p:nvGrpSpPr>
        <p:grpSpPr>
          <a:xfrm>
            <a:off x="381000" y="756583"/>
            <a:ext cx="11336128" cy="2520017"/>
            <a:chOff x="381000" y="566083"/>
            <a:chExt cx="11336128" cy="2520017"/>
          </a:xfrm>
        </p:grpSpPr>
        <p:pic>
          <p:nvPicPr>
            <p:cNvPr id="2" name="Picture 1">
              <a:extLst>
                <a:ext uri="{FF2B5EF4-FFF2-40B4-BE49-F238E27FC236}">
                  <a16:creationId xmlns:a16="http://schemas.microsoft.com/office/drawing/2014/main" id="{2BD59F89-690E-D657-B3FE-2AF031510F5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1000" y="566083"/>
              <a:ext cx="7981950" cy="2520017"/>
            </a:xfrm>
            <a:prstGeom prst="rect">
              <a:avLst/>
            </a:prstGeom>
          </p:spPr>
        </p:pic>
        <p:pic>
          <p:nvPicPr>
            <p:cNvPr id="3" name="Picture 2">
              <a:extLst>
                <a:ext uri="{FF2B5EF4-FFF2-40B4-BE49-F238E27FC236}">
                  <a16:creationId xmlns:a16="http://schemas.microsoft.com/office/drawing/2014/main" id="{5BFFC43E-7CF6-FE1D-DA60-8DFA18D2836F}"/>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8860221" y="888357"/>
              <a:ext cx="2856907" cy="1969144"/>
            </a:xfrm>
            <a:prstGeom prst="rect">
              <a:avLst/>
            </a:prstGeom>
          </p:spPr>
        </p:pic>
        <p:sp>
          <p:nvSpPr>
            <p:cNvPr id="4" name="Rectangle 3">
              <a:extLst>
                <a:ext uri="{FF2B5EF4-FFF2-40B4-BE49-F238E27FC236}">
                  <a16:creationId xmlns:a16="http://schemas.microsoft.com/office/drawing/2014/main" id="{B4B8CA36-A17A-19D2-554A-BE820845CD9F}"/>
                </a:ext>
              </a:extLst>
            </p:cNvPr>
            <p:cNvSpPr/>
            <p:nvPr/>
          </p:nvSpPr>
          <p:spPr>
            <a:xfrm>
              <a:off x="8689679" y="1330223"/>
              <a:ext cx="1001562" cy="11488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8744A52-D967-E79B-A2F6-E8C812123C7D}"/>
                </a:ext>
              </a:extLst>
            </p:cNvPr>
            <p:cNvCxnSpPr>
              <a:cxnSpLocks/>
            </p:cNvCxnSpPr>
            <p:nvPr/>
          </p:nvCxnSpPr>
          <p:spPr>
            <a:xfrm flipV="1">
              <a:off x="6324600" y="2286000"/>
              <a:ext cx="3409950" cy="41910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grpSp>
        <p:nvGrpSpPr>
          <p:cNvPr id="33" name="Group 32" descr="ethanol collapses the peptidoglycan layer and extracts lipids from the outer membrane. This causes a collapse of the thick cell wall in Gram-positive bacteria, trapping the crystal violet, so these cells stay purple. Gram-negative bacteria lose their outer membrane and the cell wall is too thin to trap the dye, so they become colorless. ">
            <a:extLst>
              <a:ext uri="{FF2B5EF4-FFF2-40B4-BE49-F238E27FC236}">
                <a16:creationId xmlns:a16="http://schemas.microsoft.com/office/drawing/2014/main" id="{D291A9E2-C692-6562-7D21-880120C22593}"/>
              </a:ext>
            </a:extLst>
          </p:cNvPr>
          <p:cNvGrpSpPr/>
          <p:nvPr/>
        </p:nvGrpSpPr>
        <p:grpSpPr>
          <a:xfrm>
            <a:off x="381000" y="2990850"/>
            <a:ext cx="11336128" cy="2952749"/>
            <a:chOff x="381000" y="2800350"/>
            <a:chExt cx="11336128" cy="2952749"/>
          </a:xfrm>
        </p:grpSpPr>
        <p:pic>
          <p:nvPicPr>
            <p:cNvPr id="10" name="Picture 9">
              <a:extLst>
                <a:ext uri="{FF2B5EF4-FFF2-40B4-BE49-F238E27FC236}">
                  <a16:creationId xmlns:a16="http://schemas.microsoft.com/office/drawing/2014/main" id="{27A107C7-20C9-7CBA-FF71-0FBCE8374388}"/>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860221" y="2800350"/>
              <a:ext cx="2856907" cy="1683059"/>
            </a:xfrm>
            <a:prstGeom prst="rect">
              <a:avLst/>
            </a:prstGeom>
          </p:spPr>
        </p:pic>
        <p:cxnSp>
          <p:nvCxnSpPr>
            <p:cNvPr id="11" name="Straight Arrow Connector 10">
              <a:extLst>
                <a:ext uri="{FF2B5EF4-FFF2-40B4-BE49-F238E27FC236}">
                  <a16:creationId xmlns:a16="http://schemas.microsoft.com/office/drawing/2014/main" id="{F14CA973-5DB7-BE38-98A0-109AAF4FD499}"/>
                </a:ext>
              </a:extLst>
            </p:cNvPr>
            <p:cNvCxnSpPr>
              <a:cxnSpLocks/>
            </p:cNvCxnSpPr>
            <p:nvPr/>
          </p:nvCxnSpPr>
          <p:spPr>
            <a:xfrm flipV="1">
              <a:off x="8458200" y="3876717"/>
              <a:ext cx="1276350" cy="98103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16C32CF8-CDA3-8CF8-F1AF-739CA2BC00A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73792"/>
            <a:stretch>
              <a:fillRect/>
            </a:stretch>
          </p:blipFill>
          <p:spPr>
            <a:xfrm>
              <a:off x="381000" y="3068250"/>
              <a:ext cx="7981950" cy="703651"/>
            </a:xfrm>
            <a:prstGeom prst="rect">
              <a:avLst/>
            </a:prstGeom>
          </p:spPr>
        </p:pic>
        <p:pic>
          <p:nvPicPr>
            <p:cNvPr id="12" name="Picture 11">
              <a:extLst>
                <a:ext uri="{FF2B5EF4-FFF2-40B4-BE49-F238E27FC236}">
                  <a16:creationId xmlns:a16="http://schemas.microsoft.com/office/drawing/2014/main" id="{8DAB7349-50E0-F070-9CAB-916356C35DF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25499" r="58472" b="2894"/>
            <a:stretch>
              <a:fillRect/>
            </a:stretch>
          </p:blipFill>
          <p:spPr>
            <a:xfrm>
              <a:off x="381000" y="3752850"/>
              <a:ext cx="3314700" cy="1922562"/>
            </a:xfrm>
            <a:prstGeom prst="rect">
              <a:avLst/>
            </a:prstGeom>
          </p:spPr>
        </p:pic>
        <p:pic>
          <p:nvPicPr>
            <p:cNvPr id="24" name="Picture 23">
              <a:extLst>
                <a:ext uri="{FF2B5EF4-FFF2-40B4-BE49-F238E27FC236}">
                  <a16:creationId xmlns:a16="http://schemas.microsoft.com/office/drawing/2014/main" id="{3DD051F6-C7CD-9D22-E2E5-6EA86C24286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60914" t="27315"/>
            <a:stretch>
              <a:fillRect/>
            </a:stretch>
          </p:blipFill>
          <p:spPr>
            <a:xfrm>
              <a:off x="5243096" y="3801604"/>
              <a:ext cx="3119853" cy="1951495"/>
            </a:xfrm>
            <a:prstGeom prst="rect">
              <a:avLst/>
            </a:prstGeom>
          </p:spPr>
        </p:pic>
      </p:grpSp>
      <p:grpSp>
        <p:nvGrpSpPr>
          <p:cNvPr id="34" name="Group 33" descr="Counterstaining with safranin stains Gram-negative cells red or pink, so at the end, Gram-positives are purple and Gram-negatives are red">
            <a:extLst>
              <a:ext uri="{FF2B5EF4-FFF2-40B4-BE49-F238E27FC236}">
                <a16:creationId xmlns:a16="http://schemas.microsoft.com/office/drawing/2014/main" id="{E5AB2211-2147-75E3-148F-2457AB2D88DC}"/>
              </a:ext>
            </a:extLst>
          </p:cNvPr>
          <p:cNvGrpSpPr/>
          <p:nvPr/>
        </p:nvGrpSpPr>
        <p:grpSpPr>
          <a:xfrm>
            <a:off x="342730" y="3977812"/>
            <a:ext cx="11374398" cy="2486756"/>
            <a:chOff x="342730" y="3787312"/>
            <a:chExt cx="11374398" cy="2486756"/>
          </a:xfrm>
        </p:grpSpPr>
        <p:pic>
          <p:nvPicPr>
            <p:cNvPr id="16" name="Picture 15">
              <a:extLst>
                <a:ext uri="{FF2B5EF4-FFF2-40B4-BE49-F238E27FC236}">
                  <a16:creationId xmlns:a16="http://schemas.microsoft.com/office/drawing/2014/main" id="{F89AD63F-82FF-5971-A39C-F53DB5BDC8C0}"/>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8860221" y="4476750"/>
              <a:ext cx="2856907" cy="1640265"/>
            </a:xfrm>
            <a:prstGeom prst="rect">
              <a:avLst/>
            </a:prstGeom>
          </p:spPr>
        </p:pic>
        <p:cxnSp>
          <p:nvCxnSpPr>
            <p:cNvPr id="17" name="Straight Arrow Connector 16">
              <a:extLst>
                <a:ext uri="{FF2B5EF4-FFF2-40B4-BE49-F238E27FC236}">
                  <a16:creationId xmlns:a16="http://schemas.microsoft.com/office/drawing/2014/main" id="{3C4FEB0F-58DB-B691-6AA0-7999004B8033}"/>
                </a:ext>
              </a:extLst>
            </p:cNvPr>
            <p:cNvCxnSpPr>
              <a:cxnSpLocks/>
            </p:cNvCxnSpPr>
            <p:nvPr/>
          </p:nvCxnSpPr>
          <p:spPr>
            <a:xfrm flipV="1">
              <a:off x="7905750" y="5524500"/>
              <a:ext cx="1276350" cy="38100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nvGrpSpPr>
            <p:cNvPr id="30" name="Group 29">
              <a:extLst>
                <a:ext uri="{FF2B5EF4-FFF2-40B4-BE49-F238E27FC236}">
                  <a16:creationId xmlns:a16="http://schemas.microsoft.com/office/drawing/2014/main" id="{D14C06D6-1DDC-5D83-86E2-0A05539E9C7B}"/>
                </a:ext>
              </a:extLst>
            </p:cNvPr>
            <p:cNvGrpSpPr/>
            <p:nvPr/>
          </p:nvGrpSpPr>
          <p:grpSpPr>
            <a:xfrm>
              <a:off x="342730" y="3787312"/>
              <a:ext cx="7981949" cy="2486756"/>
              <a:chOff x="342730" y="3787312"/>
              <a:chExt cx="7981949" cy="2486756"/>
            </a:xfrm>
          </p:grpSpPr>
          <p:pic>
            <p:nvPicPr>
              <p:cNvPr id="29" name="Picture 28">
                <a:extLst>
                  <a:ext uri="{FF2B5EF4-FFF2-40B4-BE49-F238E27FC236}">
                    <a16:creationId xmlns:a16="http://schemas.microsoft.com/office/drawing/2014/main" id="{BDDB6BE3-2818-AEC5-7C5B-06E2A1F4285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4037" t="55896"/>
              <a:stretch>
                <a:fillRect/>
              </a:stretch>
            </p:blipFill>
            <p:spPr>
              <a:xfrm>
                <a:off x="5454140" y="5704063"/>
                <a:ext cx="2870539" cy="570005"/>
              </a:xfrm>
              <a:prstGeom prst="rect">
                <a:avLst/>
              </a:prstGeom>
            </p:spPr>
          </p:pic>
          <p:pic>
            <p:nvPicPr>
              <p:cNvPr id="15" name="Picture 14">
                <a:extLst>
                  <a:ext uri="{FF2B5EF4-FFF2-40B4-BE49-F238E27FC236}">
                    <a16:creationId xmlns:a16="http://schemas.microsoft.com/office/drawing/2014/main" id="{3F4A42D7-1AD6-0022-860B-A09EC83B67A7}"/>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t="66706" r="71360"/>
              <a:stretch>
                <a:fillRect/>
              </a:stretch>
            </p:blipFill>
            <p:spPr>
              <a:xfrm>
                <a:off x="342730" y="5843763"/>
                <a:ext cx="2286001" cy="430305"/>
              </a:xfrm>
              <a:prstGeom prst="rect">
                <a:avLst/>
              </a:prstGeom>
            </p:spPr>
          </p:pic>
          <p:sp>
            <p:nvSpPr>
              <p:cNvPr id="22" name="TextBox 21">
                <a:extLst>
                  <a:ext uri="{FF2B5EF4-FFF2-40B4-BE49-F238E27FC236}">
                    <a16:creationId xmlns:a16="http://schemas.microsoft.com/office/drawing/2014/main" id="{85F6B61A-40B8-3E3B-2C8B-EAC9C851EF82}"/>
                  </a:ext>
                </a:extLst>
              </p:cNvPr>
              <p:cNvSpPr txBox="1"/>
              <p:nvPr/>
            </p:nvSpPr>
            <p:spPr>
              <a:xfrm>
                <a:off x="5416210" y="5662712"/>
                <a:ext cx="865943" cy="307777"/>
              </a:xfrm>
              <a:prstGeom prst="rect">
                <a:avLst/>
              </a:prstGeom>
              <a:solidFill>
                <a:schemeClr val="bg1"/>
              </a:solidFill>
            </p:spPr>
            <p:txBody>
              <a:bodyPr wrap="square" rtlCol="0">
                <a:spAutoFit/>
              </a:bodyPr>
              <a:lstStyle/>
              <a:p>
                <a:r>
                  <a:rPr lang="en-US" sz="1400" b="1" dirty="0">
                    <a:latin typeface="Century Gothic" panose="020B0502020202020204" pitchFamily="34" charset="0"/>
                  </a:rPr>
                  <a:t>safranin</a:t>
                </a:r>
              </a:p>
            </p:txBody>
          </p:sp>
          <p:pic>
            <p:nvPicPr>
              <p:cNvPr id="9" name="Picture 8">
                <a:extLst>
                  <a:ext uri="{FF2B5EF4-FFF2-40B4-BE49-F238E27FC236}">
                    <a16:creationId xmlns:a16="http://schemas.microsoft.com/office/drawing/2014/main" id="{30932735-7DA5-8A7D-07DC-8382CE84295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40294" t="26541" r="39738"/>
              <a:stretch>
                <a:fillRect/>
              </a:stretch>
            </p:blipFill>
            <p:spPr>
              <a:xfrm>
                <a:off x="3586370" y="3787312"/>
                <a:ext cx="1593851" cy="1972275"/>
              </a:xfrm>
              <a:prstGeom prst="rect">
                <a:avLst/>
              </a:prstGeom>
            </p:spPr>
          </p:pic>
        </p:grpSp>
      </p:grpSp>
      <p:sp>
        <p:nvSpPr>
          <p:cNvPr id="21" name="TextBox 20">
            <a:extLst>
              <a:ext uri="{FF2B5EF4-FFF2-40B4-BE49-F238E27FC236}">
                <a16:creationId xmlns:a16="http://schemas.microsoft.com/office/drawing/2014/main" id="{629F16EC-B792-CE48-89DB-9761B2547231}"/>
              </a:ext>
            </a:extLst>
          </p:cNvPr>
          <p:cNvSpPr txBox="1"/>
          <p:nvPr/>
        </p:nvSpPr>
        <p:spPr>
          <a:xfrm>
            <a:off x="8324679" y="6455387"/>
            <a:ext cx="3814634" cy="338554"/>
          </a:xfrm>
          <a:prstGeom prst="rect">
            <a:avLst/>
          </a:prstGeom>
          <a:noFill/>
        </p:spPr>
        <p:txBody>
          <a:bodyPr wrap="none" rtlCol="0">
            <a:spAutoFit/>
          </a:bodyPr>
          <a:lstStyle/>
          <a:p>
            <a:r>
              <a:rPr lang="en-US" sz="1600" dirty="0"/>
              <a:t>Sherris Medical Microbiology, 6</a:t>
            </a:r>
            <a:r>
              <a:rPr lang="en-US" sz="1600" baseline="30000" dirty="0"/>
              <a:t>th</a:t>
            </a:r>
            <a:r>
              <a:rPr lang="en-US" sz="1600" dirty="0"/>
              <a:t> Edition</a:t>
            </a:r>
          </a:p>
        </p:txBody>
      </p:sp>
      <p:sp>
        <p:nvSpPr>
          <p:cNvPr id="6" name="Rectangle 5">
            <a:extLst>
              <a:ext uri="{FF2B5EF4-FFF2-40B4-BE49-F238E27FC236}">
                <a16:creationId xmlns:a16="http://schemas.microsoft.com/office/drawing/2014/main" id="{2B20087D-7FF5-4742-5F12-7367EFA17A81}"/>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2FAFF798-114F-1D41-4659-F371C110E735}"/>
              </a:ext>
              <a:ext uri="{C183D7F6-B498-43B3-948B-1728B52AA6E4}">
                <adec:decorative xmlns:adec="http://schemas.microsoft.com/office/drawing/2017/decorative" val="1"/>
              </a:ext>
            </a:extLst>
          </p:cNvPr>
          <p:cNvCxnSpPr>
            <a:cxnSpLocks/>
          </p:cNvCxnSpPr>
          <p:nvPr/>
        </p:nvCxnSpPr>
        <p:spPr>
          <a:xfrm>
            <a:off x="7518400" y="662789"/>
            <a:ext cx="4503115"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510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DB24112-5AD9-A315-77C7-5540CB697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C3B98C-0B4B-361C-BB91-0B21E5052320}"/>
              </a:ext>
            </a:extLst>
          </p:cNvPr>
          <p:cNvSpPr>
            <a:spLocks noGrp="1"/>
          </p:cNvSpPr>
          <p:nvPr>
            <p:ph type="title"/>
          </p:nvPr>
        </p:nvSpPr>
        <p:spPr>
          <a:xfrm>
            <a:off x="1097279" y="286603"/>
            <a:ext cx="10598191" cy="1450757"/>
          </a:xfrm>
        </p:spPr>
        <p:txBody>
          <a:bodyPr>
            <a:normAutofit/>
          </a:bodyPr>
          <a:lstStyle/>
          <a:p>
            <a:r>
              <a:rPr lang="en-US" sz="4000" b="1" dirty="0"/>
              <a:t>Objectives: </a:t>
            </a:r>
            <a:r>
              <a:rPr lang="en-US" sz="4000" dirty="0"/>
              <a:t>Basic Bacteriology I</a:t>
            </a:r>
            <a:endParaRPr lang="en-US" dirty="0"/>
          </a:p>
        </p:txBody>
      </p:sp>
      <p:cxnSp>
        <p:nvCxnSpPr>
          <p:cNvPr id="4" name="Straight Connector 3">
            <a:extLst>
              <a:ext uri="{FF2B5EF4-FFF2-40B4-BE49-F238E27FC236}">
                <a16:creationId xmlns:a16="http://schemas.microsoft.com/office/drawing/2014/main" id="{706920CC-90A7-C2BE-52A9-E1FE69F80E8D}"/>
              </a:ext>
              <a:ext uri="{C183D7F6-B498-43B3-948B-1728B52AA6E4}">
                <adec:decorative xmlns:adec="http://schemas.microsoft.com/office/drawing/2017/decorative" val="1"/>
              </a:ext>
            </a:extLst>
          </p:cNvPr>
          <p:cNvCxnSpPr>
            <a:cxnSpLocks/>
          </p:cNvCxnSpPr>
          <p:nvPr/>
        </p:nvCxnSpPr>
        <p:spPr>
          <a:xfrm>
            <a:off x="988997" y="1751419"/>
            <a:ext cx="10382009" cy="0"/>
          </a:xfrm>
          <a:prstGeom prst="line">
            <a:avLst/>
          </a:prstGeom>
          <a:ln w="38100"/>
        </p:spPr>
        <p:style>
          <a:lnRef idx="1">
            <a:schemeClr val="dk1"/>
          </a:lnRef>
          <a:fillRef idx="0">
            <a:schemeClr val="dk1"/>
          </a:fillRef>
          <a:effectRef idx="0">
            <a:schemeClr val="dk1"/>
          </a:effectRef>
          <a:fontRef idx="minor">
            <a:schemeClr val="tx1"/>
          </a:fontRef>
        </p:style>
      </p:cxnSp>
      <p:sp>
        <p:nvSpPr>
          <p:cNvPr id="10" name="Content Placeholder 2">
            <a:extLst>
              <a:ext uri="{FF2B5EF4-FFF2-40B4-BE49-F238E27FC236}">
                <a16:creationId xmlns:a16="http://schemas.microsoft.com/office/drawing/2014/main" id="{A4614C5F-537D-A5A1-F7B8-0DEAB302EF84}"/>
              </a:ext>
            </a:extLst>
          </p:cNvPr>
          <p:cNvSpPr>
            <a:spLocks noGrp="1"/>
          </p:cNvSpPr>
          <p:nvPr>
            <p:ph idx="1"/>
          </p:nvPr>
        </p:nvSpPr>
        <p:spPr>
          <a:xfrm>
            <a:off x="1097280" y="2295728"/>
            <a:ext cx="10058400" cy="3573365"/>
          </a:xfrm>
        </p:spPr>
        <p:txBody>
          <a:bodyPr>
            <a:normAutofit/>
          </a:bodyPr>
          <a:lstStyle/>
          <a:p>
            <a:pPr marL="0" indent="0" algn="l" rtl="0" fontAlgn="base">
              <a:buNone/>
            </a:pPr>
            <a:r>
              <a:rPr lang="en-US" sz="2200" i="0" dirty="0">
                <a:solidFill>
                  <a:srgbClr val="000000"/>
                </a:solidFill>
                <a:effectLst/>
                <a:latin typeface="Calibri" panose="020F0502020204030204" pitchFamily="34" charset="0"/>
              </a:rPr>
              <a:t>Define the taxonomy of bacteria in the phylogenetic tree, and bacterial naming conventions based on morphology</a:t>
            </a:r>
          </a:p>
          <a:p>
            <a:pPr marL="0" indent="0" algn="l" rtl="0" fontAlgn="base">
              <a:buNone/>
            </a:pPr>
            <a:r>
              <a:rPr lang="en-US" sz="2200" i="0" dirty="0">
                <a:solidFill>
                  <a:srgbClr val="000000"/>
                </a:solidFill>
                <a:effectLst/>
                <a:latin typeface="Calibri" panose="020F0502020204030204" pitchFamily="34" charset="0"/>
              </a:rPr>
              <a:t>List the major structures of bacteria (e.g. cell wall, membrane, flagella, </a:t>
            </a:r>
            <a:r>
              <a:rPr lang="en-US" sz="2200" dirty="0">
                <a:solidFill>
                  <a:srgbClr val="000000"/>
                </a:solidFill>
                <a:latin typeface="Calibri" panose="020F0502020204030204" pitchFamily="34" charset="0"/>
              </a:rPr>
              <a:t>fimbriae/pili, capsule, matrix) and their role in bacterial physiology</a:t>
            </a:r>
          </a:p>
          <a:p>
            <a:pPr marL="0" indent="0" algn="l" rtl="0" fontAlgn="base">
              <a:buNone/>
            </a:pPr>
            <a:r>
              <a:rPr lang="en-US" sz="2200" dirty="0">
                <a:solidFill>
                  <a:srgbClr val="000000"/>
                </a:solidFill>
                <a:latin typeface="Calibri" panose="020F0502020204030204" pitchFamily="34" charset="0"/>
              </a:rPr>
              <a:t>Compare and contrast prokaryotic vs. eukaryotic cells</a:t>
            </a:r>
          </a:p>
          <a:p>
            <a:pPr marL="0" indent="0" algn="l" rtl="0" fontAlgn="base">
              <a:buNone/>
            </a:pPr>
            <a:r>
              <a:rPr lang="en-US" sz="2200" dirty="0">
                <a:solidFill>
                  <a:srgbClr val="000000"/>
                </a:solidFill>
                <a:latin typeface="Calibri" panose="020F0502020204030204" pitchFamily="34" charset="0"/>
              </a:rPr>
              <a:t>Explain the process of Gram-staining and the structures that are differentiated in Gram-positive vs. Gram-negative bacteria</a:t>
            </a:r>
          </a:p>
          <a:p>
            <a:pPr marL="0" indent="0" algn="l" rtl="0" fontAlgn="base">
              <a:buNone/>
            </a:pPr>
            <a:endParaRPr lang="en-US" sz="2200" dirty="0">
              <a:solidFill>
                <a:srgbClr val="000000"/>
              </a:solidFill>
              <a:latin typeface="Calibri" panose="020F0502020204030204" pitchFamily="34" charset="0"/>
            </a:endParaRPr>
          </a:p>
          <a:p>
            <a:pPr marL="0" indent="0" algn="l" rtl="0" fontAlgn="base">
              <a:buNone/>
            </a:pPr>
            <a:endParaRPr lang="en-US" sz="2200" i="0" dirty="0">
              <a:solidFill>
                <a:srgbClr val="000000"/>
              </a:solidFill>
              <a:effectLst/>
              <a:latin typeface="Calibri" panose="020F0502020204030204" pitchFamily="34" charset="0"/>
            </a:endParaRPr>
          </a:p>
        </p:txBody>
      </p:sp>
      <p:pic>
        <p:nvPicPr>
          <p:cNvPr id="11" name="Graphic 10">
            <a:extLst>
              <a:ext uri="{FF2B5EF4-FFF2-40B4-BE49-F238E27FC236}">
                <a16:creationId xmlns:a16="http://schemas.microsoft.com/office/drawing/2014/main" id="{F7B9C8CD-6D61-E750-DC43-5FD5DEE7EAD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4750" y="2411917"/>
            <a:ext cx="181730" cy="181730"/>
          </a:xfrm>
          <a:prstGeom prst="rect">
            <a:avLst/>
          </a:prstGeom>
        </p:spPr>
      </p:pic>
      <p:pic>
        <p:nvPicPr>
          <p:cNvPr id="12" name="Graphic 11">
            <a:extLst>
              <a:ext uri="{FF2B5EF4-FFF2-40B4-BE49-F238E27FC236}">
                <a16:creationId xmlns:a16="http://schemas.microsoft.com/office/drawing/2014/main" id="{F490C499-EABD-8891-A477-AA7697A2FB1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898" y="3961438"/>
            <a:ext cx="181731" cy="181731"/>
          </a:xfrm>
          <a:prstGeom prst="rect">
            <a:avLst/>
          </a:prstGeom>
        </p:spPr>
      </p:pic>
      <p:pic>
        <p:nvPicPr>
          <p:cNvPr id="13" name="Graphic 12">
            <a:extLst>
              <a:ext uri="{FF2B5EF4-FFF2-40B4-BE49-F238E27FC236}">
                <a16:creationId xmlns:a16="http://schemas.microsoft.com/office/drawing/2014/main" id="{2FBF7D96-7F16-F968-846C-B2AB1CB6E48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4749" y="4474431"/>
            <a:ext cx="181731" cy="181731"/>
          </a:xfrm>
          <a:prstGeom prst="rect">
            <a:avLst/>
          </a:prstGeom>
        </p:spPr>
      </p:pic>
      <p:pic>
        <p:nvPicPr>
          <p:cNvPr id="14" name="Graphic 13">
            <a:extLst>
              <a:ext uri="{FF2B5EF4-FFF2-40B4-BE49-F238E27FC236}">
                <a16:creationId xmlns:a16="http://schemas.microsoft.com/office/drawing/2014/main" id="{4C5FF098-515E-BD9B-F367-68EBCAAFAB3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4749" y="3194348"/>
            <a:ext cx="181731" cy="181731"/>
          </a:xfrm>
          <a:prstGeom prst="rect">
            <a:avLst/>
          </a:prstGeom>
        </p:spPr>
      </p:pic>
    </p:spTree>
    <p:extLst>
      <p:ext uri="{BB962C8B-B14F-4D97-AF65-F5344CB8AC3E}">
        <p14:creationId xmlns:p14="http://schemas.microsoft.com/office/powerpoint/2010/main" val="1560976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1" name="Content Placeholder 2"/>
          <p:cNvSpPr>
            <a:spLocks noGrp="1"/>
          </p:cNvSpPr>
          <p:nvPr>
            <p:ph type="title" idx="4294967295"/>
          </p:nvPr>
        </p:nvSpPr>
        <p:spPr>
          <a:xfrm>
            <a:off x="1844675" y="579438"/>
            <a:ext cx="8229600" cy="1223962"/>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rmAutofit/>
          </a:bodyPr>
          <a:lstStyle/>
          <a:p>
            <a:pPr marL="91440" marR="0" lvl="0" indent="-91440" algn="ctr" defTabSz="914400" rtl="0" eaLnBrk="1" fontAlgn="auto" latinLnBrk="0" hangingPunct="1">
              <a:lnSpc>
                <a:spcPct val="100000"/>
              </a:lnSpc>
              <a:spcBef>
                <a:spcPts val="1200"/>
              </a:spcBef>
              <a:spcAft>
                <a:spcPts val="200"/>
              </a:spcAft>
              <a:buClr>
                <a:schemeClr val="accent1"/>
              </a:buClr>
              <a:buSzPct val="100000"/>
              <a:buFont typeface="Arial" charset="0"/>
              <a:buNone/>
              <a:tabLst/>
              <a:defRPr/>
            </a:pPr>
            <a:r>
              <a:rPr kumimoji="0" lang="en-US" sz="2400" b="0" i="0" u="none" strike="noStrike" kern="1200" cap="none" spc="0" normalizeH="0" baseline="0" noProof="0" dirty="0">
                <a:ln>
                  <a:noFill/>
                </a:ln>
                <a:solidFill>
                  <a:schemeClr val="tx1"/>
                </a:solidFill>
                <a:effectLst/>
                <a:uLnTx/>
                <a:uFillTx/>
                <a:latin typeface="+mj-lt"/>
                <a:ea typeface="Century Gothic" charset="0"/>
                <a:cs typeface="Century Gothic" charset="0"/>
              </a:rPr>
              <a:t>Some important organisms that </a:t>
            </a:r>
          </a:p>
          <a:p>
            <a:pPr marL="91440" marR="0" lvl="0" indent="-91440" algn="ctr" defTabSz="914400" rtl="0" eaLnBrk="1" fontAlgn="auto" latinLnBrk="0" hangingPunct="1">
              <a:lnSpc>
                <a:spcPct val="100000"/>
              </a:lnSpc>
              <a:spcBef>
                <a:spcPts val="1200"/>
              </a:spcBef>
              <a:spcAft>
                <a:spcPts val="200"/>
              </a:spcAft>
              <a:buClr>
                <a:schemeClr val="accent1"/>
              </a:buClr>
              <a:buSzPct val="100000"/>
              <a:buFont typeface="Arial" charset="0"/>
              <a:buNone/>
              <a:tabLst/>
              <a:defRPr/>
            </a:pPr>
            <a:r>
              <a:rPr kumimoji="0" lang="en-US" sz="2400" b="0" i="0" u="none" strike="noStrike" kern="1200" cap="none" spc="0" normalizeH="0" baseline="0" noProof="0" dirty="0">
                <a:ln>
                  <a:noFill/>
                </a:ln>
                <a:solidFill>
                  <a:schemeClr val="tx1"/>
                </a:solidFill>
                <a:effectLst/>
                <a:uLnTx/>
                <a:uFillTx/>
                <a:latin typeface="+mj-lt"/>
                <a:ea typeface="Century Gothic" charset="0"/>
                <a:cs typeface="Century Gothic" charset="0"/>
              </a:rPr>
              <a:t>do </a:t>
            </a:r>
            <a:r>
              <a:rPr kumimoji="0" lang="en-US" sz="2400" b="0" i="0" u="sng" strike="noStrike" kern="1200" cap="none" spc="0" normalizeH="0" baseline="0" noProof="0" dirty="0">
                <a:ln>
                  <a:noFill/>
                </a:ln>
                <a:solidFill>
                  <a:schemeClr val="tx1"/>
                </a:solidFill>
                <a:effectLst/>
                <a:uLnTx/>
                <a:uFillTx/>
                <a:latin typeface="+mj-lt"/>
                <a:ea typeface="Century Gothic" charset="0"/>
                <a:cs typeface="Century Gothic" charset="0"/>
              </a:rPr>
              <a:t>not</a:t>
            </a:r>
            <a:r>
              <a:rPr kumimoji="0" lang="en-US" sz="2400" b="0" i="0" u="none" strike="noStrike" kern="1200" cap="none" spc="0" normalizeH="0" baseline="0" noProof="0" dirty="0">
                <a:ln>
                  <a:noFill/>
                </a:ln>
                <a:solidFill>
                  <a:schemeClr val="tx1"/>
                </a:solidFill>
                <a:effectLst/>
                <a:uLnTx/>
                <a:uFillTx/>
                <a:latin typeface="+mj-lt"/>
                <a:ea typeface="Century Gothic" charset="0"/>
                <a:cs typeface="Century Gothic" charset="0"/>
              </a:rPr>
              <a:t> stain well with Gram reagents:</a:t>
            </a:r>
            <a:endParaRPr kumimoji="0" lang="en-US" sz="2400" b="0" i="0" u="none" strike="noStrike" kern="1200" cap="none" spc="0" normalizeH="0" baseline="0" noProof="0" dirty="0">
              <a:ln>
                <a:noFill/>
              </a:ln>
              <a:solidFill>
                <a:schemeClr val="tx1"/>
              </a:solidFill>
              <a:effectLst/>
              <a:uLnTx/>
              <a:uFillTx/>
              <a:latin typeface="+mj-lt"/>
              <a:ea typeface="+mn-ea"/>
              <a:cs typeface="+mn-cs"/>
            </a:endParaRPr>
          </a:p>
          <a:p>
            <a:pPr marL="91440" marR="0" lvl="0" indent="-91440" algn="ctr" defTabSz="914400" rtl="0" eaLnBrk="1" fontAlgn="auto" latinLnBrk="0" hangingPunct="1">
              <a:lnSpc>
                <a:spcPct val="100000"/>
              </a:lnSpc>
              <a:spcBef>
                <a:spcPts val="1200"/>
              </a:spcBef>
              <a:spcAft>
                <a:spcPts val="200"/>
              </a:spcAft>
              <a:buClr>
                <a:schemeClr val="accent1"/>
              </a:buClr>
              <a:buSzPct val="100000"/>
              <a:buFont typeface="Arial" charset="0"/>
              <a:buNone/>
              <a:tabLst/>
              <a:defRPr/>
            </a:pPr>
            <a:endParaRPr kumimoji="0" lang="en-US" sz="2400" b="0" i="0" u="none" strike="noStrike" kern="1200" cap="none" spc="0" normalizeH="0" baseline="0" noProof="0" dirty="0">
              <a:ln>
                <a:noFill/>
              </a:ln>
              <a:solidFill>
                <a:schemeClr val="tx1"/>
              </a:solidFill>
              <a:effectLst/>
              <a:uLnTx/>
              <a:uFillTx/>
              <a:latin typeface="+mj-lt"/>
              <a:ea typeface="+mn-ea"/>
              <a:cs typeface="+mn-cs"/>
            </a:endParaRPr>
          </a:p>
          <a:p>
            <a:pPr marL="91440" marR="0" lvl="0" indent="-91440" algn="ctr" defTabSz="914400" rtl="0" eaLnBrk="1" fontAlgn="auto" latinLnBrk="0" hangingPunct="1">
              <a:lnSpc>
                <a:spcPct val="100000"/>
              </a:lnSpc>
              <a:spcBef>
                <a:spcPts val="1200"/>
              </a:spcBef>
              <a:spcAft>
                <a:spcPts val="200"/>
              </a:spcAft>
              <a:buClr>
                <a:schemeClr val="accent1"/>
              </a:buClr>
              <a:buSzPct val="100000"/>
              <a:buFont typeface="Calibri" panose="020F0502020204030204" pitchFamily="34" charset="0"/>
              <a:buChar char=" "/>
              <a:tabLst/>
              <a:defRPr/>
            </a:pPr>
            <a:endParaRPr kumimoji="0" lang="en-US" sz="2400" b="0" i="0" u="none" strike="noStrike" kern="1200" cap="none" spc="0" normalizeH="0" baseline="0" noProof="0" dirty="0">
              <a:ln>
                <a:noFill/>
              </a:ln>
              <a:solidFill>
                <a:schemeClr val="tx1"/>
              </a:solidFill>
              <a:effectLst/>
              <a:uLnTx/>
              <a:uFillTx/>
              <a:latin typeface="+mj-lt"/>
              <a:ea typeface="+mn-ea"/>
              <a:cs typeface="+mn-cs"/>
            </a:endParaRPr>
          </a:p>
          <a:p>
            <a:pPr marL="91440" marR="0" lvl="0" indent="-91440" algn="ctr" defTabSz="914400" rtl="0" eaLnBrk="1" fontAlgn="auto" latinLnBrk="0" hangingPunct="1">
              <a:lnSpc>
                <a:spcPct val="100000"/>
              </a:lnSpc>
              <a:spcBef>
                <a:spcPts val="1200"/>
              </a:spcBef>
              <a:spcAft>
                <a:spcPts val="200"/>
              </a:spcAft>
              <a:buClr>
                <a:schemeClr val="accent1"/>
              </a:buClr>
              <a:buSzPct val="100000"/>
              <a:buFont typeface="Calibri" panose="020F0502020204030204" pitchFamily="34" charset="0"/>
              <a:buChar char=" "/>
              <a:tabLst/>
              <a:defRPr/>
            </a:pPr>
            <a:endParaRPr kumimoji="0" lang="en-US" sz="2400" b="0" i="0" u="none" strike="noStrike" kern="1200" cap="none" spc="0" normalizeH="0" baseline="0" noProof="0" dirty="0">
              <a:ln>
                <a:noFill/>
              </a:ln>
              <a:solidFill>
                <a:schemeClr val="tx1"/>
              </a:solidFill>
              <a:effectLst/>
              <a:uLnTx/>
              <a:uFillTx/>
              <a:latin typeface="+mj-lt"/>
              <a:ea typeface="+mn-ea"/>
              <a:cs typeface="+mn-cs"/>
            </a:endParaRPr>
          </a:p>
          <a:p>
            <a:pPr marL="91440" marR="0" lvl="0" indent="-91440" algn="ctr" defTabSz="914400" rtl="0" eaLnBrk="1" fontAlgn="auto" latinLnBrk="0" hangingPunct="1">
              <a:lnSpc>
                <a:spcPct val="100000"/>
              </a:lnSpc>
              <a:spcBef>
                <a:spcPts val="1200"/>
              </a:spcBef>
              <a:spcAft>
                <a:spcPts val="200"/>
              </a:spcAft>
              <a:buClr>
                <a:schemeClr val="accent1"/>
              </a:buClr>
              <a:buSzPct val="100000"/>
              <a:buFont typeface="Calibri" panose="020F0502020204030204" pitchFamily="34" charset="0"/>
              <a:buChar char=" "/>
              <a:tabLst/>
              <a:defRPr/>
            </a:pPr>
            <a:endParaRPr kumimoji="0" lang="en-US" sz="2400" b="0" i="0" u="none" strike="noStrike" kern="1200" cap="none" spc="0" normalizeH="0" baseline="0" noProof="0" dirty="0">
              <a:ln>
                <a:noFill/>
              </a:ln>
              <a:solidFill>
                <a:schemeClr val="tx1"/>
              </a:solidFill>
              <a:effectLst/>
              <a:uLnTx/>
              <a:uFillTx/>
              <a:latin typeface="+mj-lt"/>
              <a:ea typeface="+mn-ea"/>
              <a:cs typeface="+mn-cs"/>
            </a:endParaRPr>
          </a:p>
        </p:txBody>
      </p:sp>
      <p:graphicFrame>
        <p:nvGraphicFramePr>
          <p:cNvPr id="4" name="Table 3"/>
          <p:cNvGraphicFramePr>
            <a:graphicFrameLocks noGrp="1"/>
          </p:cNvGraphicFramePr>
          <p:nvPr/>
        </p:nvGraphicFramePr>
        <p:xfrm>
          <a:off x="764274" y="1802637"/>
          <a:ext cx="10863617" cy="4023162"/>
        </p:xfrm>
        <a:graphic>
          <a:graphicData uri="http://schemas.openxmlformats.org/drawingml/2006/table">
            <a:tbl>
              <a:tblPr firstRow="1" bandRow="1">
                <a:tableStyleId>{073A0DAA-6AF3-43AB-8588-CEC1D06C72B9}</a:tableStyleId>
              </a:tblPr>
              <a:tblGrid>
                <a:gridCol w="2073964">
                  <a:extLst>
                    <a:ext uri="{9D8B030D-6E8A-4147-A177-3AD203B41FA5}">
                      <a16:colId xmlns:a16="http://schemas.microsoft.com/office/drawing/2014/main" val="20000"/>
                    </a:ext>
                  </a:extLst>
                </a:gridCol>
                <a:gridCol w="4542967">
                  <a:extLst>
                    <a:ext uri="{9D8B030D-6E8A-4147-A177-3AD203B41FA5}">
                      <a16:colId xmlns:a16="http://schemas.microsoft.com/office/drawing/2014/main" val="20001"/>
                    </a:ext>
                  </a:extLst>
                </a:gridCol>
                <a:gridCol w="4246686">
                  <a:extLst>
                    <a:ext uri="{9D8B030D-6E8A-4147-A177-3AD203B41FA5}">
                      <a16:colId xmlns:a16="http://schemas.microsoft.com/office/drawing/2014/main" val="20002"/>
                    </a:ext>
                  </a:extLst>
                </a:gridCol>
              </a:tblGrid>
              <a:tr h="640043">
                <a:tc>
                  <a:txBody>
                    <a:bodyPr/>
                    <a:lstStyle/>
                    <a:p>
                      <a:r>
                        <a:rPr lang="en-US" sz="1800" dirty="0">
                          <a:solidFill>
                            <a:schemeClr val="bg1"/>
                          </a:solidFill>
                        </a:rPr>
                        <a:t>Organism</a:t>
                      </a:r>
                    </a:p>
                  </a:txBody>
                  <a:tcPr marT="45708" marB="4570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rPr>
                        <a:t>How visualized</a:t>
                      </a:r>
                    </a:p>
                    <a:p>
                      <a:endParaRPr lang="en-US" sz="1800" dirty="0">
                        <a:solidFill>
                          <a:schemeClr val="bg1"/>
                        </a:solidFill>
                      </a:endParaRPr>
                    </a:p>
                  </a:txBody>
                  <a:tcPr marT="45708" marB="45708"/>
                </a:tc>
                <a:tc>
                  <a:txBody>
                    <a:bodyPr/>
                    <a:lstStyle/>
                    <a:p>
                      <a:r>
                        <a:rPr lang="en-US" sz="1800" dirty="0">
                          <a:solidFill>
                            <a:schemeClr val="bg1"/>
                          </a:solidFill>
                        </a:rPr>
                        <a:t>Comment</a:t>
                      </a:r>
                    </a:p>
                  </a:txBody>
                  <a:tcPr marT="45708" marB="45708"/>
                </a:tc>
                <a:extLst>
                  <a:ext uri="{0D108BD9-81ED-4DB2-BD59-A6C34878D82A}">
                    <a16:rowId xmlns:a16="http://schemas.microsoft.com/office/drawing/2014/main" val="10000"/>
                  </a:ext>
                </a:extLst>
              </a:tr>
              <a:tr h="639978">
                <a:tc>
                  <a:txBody>
                    <a:bodyPr/>
                    <a:lstStyle/>
                    <a:p>
                      <a:r>
                        <a:rPr lang="en-US" sz="1800" i="1" dirty="0">
                          <a:solidFill>
                            <a:schemeClr val="tx1"/>
                          </a:solidFill>
                        </a:rPr>
                        <a:t>Mycobacteria</a:t>
                      </a:r>
                    </a:p>
                  </a:txBody>
                  <a:tcPr marT="45708" marB="4570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Acid-fast stain</a:t>
                      </a:r>
                    </a:p>
                  </a:txBody>
                  <a:tcPr marT="45708" marB="45708"/>
                </a:tc>
                <a:tc>
                  <a:txBody>
                    <a:bodyPr/>
                    <a:lstStyle/>
                    <a:p>
                      <a:r>
                        <a:rPr lang="en-US" sz="1800" dirty="0">
                          <a:solidFill>
                            <a:schemeClr val="tx1"/>
                          </a:solidFill>
                        </a:rPr>
                        <a:t>High lipid content in wall</a:t>
                      </a:r>
                      <a:r>
                        <a:rPr lang="en-US" sz="1800" baseline="0" dirty="0">
                          <a:solidFill>
                            <a:schemeClr val="tx1"/>
                          </a:solidFill>
                        </a:rPr>
                        <a:t>.</a:t>
                      </a:r>
                      <a:endParaRPr lang="en-US" sz="1800" dirty="0">
                        <a:solidFill>
                          <a:schemeClr val="tx1"/>
                        </a:solidFill>
                      </a:endParaRPr>
                    </a:p>
                  </a:txBody>
                  <a:tcPr marT="45708" marB="45708"/>
                </a:tc>
                <a:extLst>
                  <a:ext uri="{0D108BD9-81ED-4DB2-BD59-A6C34878D82A}">
                    <a16:rowId xmlns:a16="http://schemas.microsoft.com/office/drawing/2014/main" val="10001"/>
                  </a:ext>
                </a:extLst>
              </a:tr>
              <a:tr h="640043">
                <a:tc>
                  <a:txBody>
                    <a:bodyPr/>
                    <a:lstStyle/>
                    <a:p>
                      <a:r>
                        <a:rPr lang="en-US" sz="1800" i="1" dirty="0">
                          <a:solidFill>
                            <a:schemeClr val="tx1"/>
                          </a:solidFill>
                        </a:rPr>
                        <a:t>Mycoplasma, Ureaplasma</a:t>
                      </a:r>
                    </a:p>
                  </a:txBody>
                  <a:tcPr marT="45708" marB="45708"/>
                </a:tc>
                <a:tc>
                  <a:txBody>
                    <a:bodyPr/>
                    <a:lstStyle/>
                    <a:p>
                      <a:r>
                        <a:rPr lang="en-US" sz="1800" dirty="0">
                          <a:solidFill>
                            <a:schemeClr val="tx1"/>
                          </a:solidFill>
                        </a:rPr>
                        <a:t>Culture</a:t>
                      </a:r>
                      <a:r>
                        <a:rPr lang="en-US" sz="1800" baseline="0" dirty="0">
                          <a:solidFill>
                            <a:schemeClr val="tx1"/>
                          </a:solidFill>
                        </a:rPr>
                        <a:t> and patient serology used for ID.  </a:t>
                      </a:r>
                      <a:endParaRPr lang="en-US" sz="1800" dirty="0">
                        <a:solidFill>
                          <a:schemeClr val="tx1"/>
                        </a:solidFill>
                      </a:endParaRPr>
                    </a:p>
                  </a:txBody>
                  <a:tcPr marT="45708" marB="45708"/>
                </a:tc>
                <a:tc>
                  <a:txBody>
                    <a:bodyPr/>
                    <a:lstStyle/>
                    <a:p>
                      <a:r>
                        <a:rPr lang="en-US" sz="1800" dirty="0">
                          <a:solidFill>
                            <a:schemeClr val="tx1"/>
                          </a:solidFill>
                        </a:rPr>
                        <a:t>Lack cell wall. Too small for standard light microscopy</a:t>
                      </a:r>
                    </a:p>
                  </a:txBody>
                  <a:tcPr marT="45708" marB="45708"/>
                </a:tc>
                <a:extLst>
                  <a:ext uri="{0D108BD9-81ED-4DB2-BD59-A6C34878D82A}">
                    <a16:rowId xmlns:a16="http://schemas.microsoft.com/office/drawing/2014/main" val="10004"/>
                  </a:ext>
                </a:extLst>
              </a:tr>
              <a:tr h="640043">
                <a:tc>
                  <a:txBody>
                    <a:bodyPr/>
                    <a:lstStyle/>
                    <a:p>
                      <a:r>
                        <a:rPr lang="en-US" sz="1800" i="1" dirty="0">
                          <a:solidFill>
                            <a:schemeClr val="tx1"/>
                          </a:solidFill>
                        </a:rPr>
                        <a:t>Rickettsia, Chlamydia</a:t>
                      </a:r>
                    </a:p>
                  </a:txBody>
                  <a:tcPr marT="45708" marB="45708"/>
                </a:tc>
                <a:tc>
                  <a:txBody>
                    <a:bodyPr/>
                    <a:lstStyle/>
                    <a:p>
                      <a:r>
                        <a:rPr lang="en-US" sz="1800" dirty="0">
                          <a:solidFill>
                            <a:schemeClr val="tx1"/>
                          </a:solidFill>
                        </a:rPr>
                        <a:t>Gimenez, Giemsa, or Indirect Immunofluorescence to confirm, DNA probes or PCR (Visualization not routine for diagnosis)</a:t>
                      </a:r>
                    </a:p>
                  </a:txBody>
                  <a:tcPr marT="45708" marB="45708"/>
                </a:tc>
                <a:tc>
                  <a:txBody>
                    <a:bodyPr/>
                    <a:lstStyle/>
                    <a:p>
                      <a:r>
                        <a:rPr lang="en-US" sz="1800" dirty="0">
                          <a:solidFill>
                            <a:schemeClr val="tx1"/>
                          </a:solidFill>
                        </a:rPr>
                        <a:t>Obligate intracellular parasites.   Gram</a:t>
                      </a:r>
                      <a:r>
                        <a:rPr lang="en-US" sz="1800" baseline="30000" dirty="0">
                          <a:solidFill>
                            <a:schemeClr val="tx1"/>
                          </a:solidFill>
                        </a:rPr>
                        <a:t>-</a:t>
                      </a:r>
                      <a:r>
                        <a:rPr lang="en-US" sz="1800" baseline="0" dirty="0">
                          <a:solidFill>
                            <a:schemeClr val="tx1"/>
                          </a:solidFill>
                        </a:rPr>
                        <a:t>  cell wall structure.</a:t>
                      </a:r>
                      <a:endParaRPr lang="en-US" sz="1800" dirty="0">
                        <a:solidFill>
                          <a:schemeClr val="tx1"/>
                        </a:solidFill>
                      </a:endParaRPr>
                    </a:p>
                  </a:txBody>
                  <a:tcPr marT="45708" marB="45708"/>
                </a:tc>
                <a:extLst>
                  <a:ext uri="{0D108BD9-81ED-4DB2-BD59-A6C34878D82A}">
                    <a16:rowId xmlns:a16="http://schemas.microsoft.com/office/drawing/2014/main" val="1381567676"/>
                  </a:ext>
                </a:extLst>
              </a:tr>
              <a:tr h="914356">
                <a:tc>
                  <a:txBody>
                    <a:bodyPr/>
                    <a:lstStyle/>
                    <a:p>
                      <a:r>
                        <a:rPr lang="en-US" sz="1800" i="0" dirty="0">
                          <a:solidFill>
                            <a:schemeClr val="tx1"/>
                          </a:solidFill>
                        </a:rPr>
                        <a:t>Spirochetes</a:t>
                      </a:r>
                    </a:p>
                  </a:txBody>
                  <a:tcPr marT="45708" marB="45708"/>
                </a:tc>
                <a:tc>
                  <a:txBody>
                    <a:bodyPr/>
                    <a:lstStyle/>
                    <a:p>
                      <a:r>
                        <a:rPr lang="en-US" sz="1800" dirty="0">
                          <a:solidFill>
                            <a:schemeClr val="tx1"/>
                          </a:solidFill>
                        </a:rPr>
                        <a:t>Darkfield microscopy used to be standard.  Still used for Leptospira.  Treponema and Borrelia use ELISA.</a:t>
                      </a:r>
                    </a:p>
                  </a:txBody>
                  <a:tcPr marT="45708" marB="45708"/>
                </a:tc>
                <a:tc>
                  <a:txBody>
                    <a:bodyPr/>
                    <a:lstStyle/>
                    <a:p>
                      <a:r>
                        <a:rPr lang="en-US" sz="1800" dirty="0">
                          <a:solidFill>
                            <a:schemeClr val="tx1"/>
                          </a:solidFill>
                        </a:rPr>
                        <a:t>Most are too slender for standard</a:t>
                      </a:r>
                      <a:r>
                        <a:rPr lang="en-US" sz="1800" baseline="0" dirty="0">
                          <a:solidFill>
                            <a:schemeClr val="tx1"/>
                          </a:solidFill>
                        </a:rPr>
                        <a:t> light microscopy.</a:t>
                      </a:r>
                      <a:endParaRPr lang="en-US" sz="1800" dirty="0">
                        <a:solidFill>
                          <a:schemeClr val="tx1"/>
                        </a:solidFill>
                      </a:endParaRPr>
                    </a:p>
                  </a:txBody>
                  <a:tcPr marT="45708" marB="45708"/>
                </a:tc>
                <a:extLst>
                  <a:ext uri="{0D108BD9-81ED-4DB2-BD59-A6C34878D82A}">
                    <a16:rowId xmlns:a16="http://schemas.microsoft.com/office/drawing/2014/main" val="10005"/>
                  </a:ext>
                </a:extLst>
              </a:tr>
            </a:tbl>
          </a:graphicData>
        </a:graphic>
      </p:graphicFrame>
      <p:sp>
        <p:nvSpPr>
          <p:cNvPr id="2" name="TextBox 1">
            <a:extLst>
              <a:ext uri="{FF2B5EF4-FFF2-40B4-BE49-F238E27FC236}">
                <a16:creationId xmlns:a16="http://schemas.microsoft.com/office/drawing/2014/main" id="{50A992A7-1D58-84BC-48FA-2B9E96B835DC}"/>
              </a:ext>
            </a:extLst>
          </p:cNvPr>
          <p:cNvSpPr txBox="1"/>
          <p:nvPr/>
        </p:nvSpPr>
        <p:spPr>
          <a:xfrm>
            <a:off x="764274" y="6093304"/>
            <a:ext cx="8830101" cy="461665"/>
          </a:xfrm>
          <a:prstGeom prst="rect">
            <a:avLst/>
          </a:prstGeom>
          <a:noFill/>
        </p:spPr>
        <p:txBody>
          <a:bodyPr wrap="square" rtlCol="0">
            <a:spAutoFit/>
          </a:bodyPr>
          <a:lstStyle/>
          <a:p>
            <a:r>
              <a:rPr lang="en-US" sz="2400" dirty="0"/>
              <a:t>We’ll talk more about these later…</a:t>
            </a:r>
          </a:p>
        </p:txBody>
      </p:sp>
      <p:sp>
        <p:nvSpPr>
          <p:cNvPr id="3" name="Rectangle 2">
            <a:extLst>
              <a:ext uri="{FF2B5EF4-FFF2-40B4-BE49-F238E27FC236}">
                <a16:creationId xmlns:a16="http://schemas.microsoft.com/office/drawing/2014/main" id="{90496A0A-C575-0B32-7BFE-127A11E5EAEA}"/>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736513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A4E93-2431-D497-DAB0-95830F989D94}"/>
              </a:ext>
            </a:extLst>
          </p:cNvPr>
          <p:cNvSpPr>
            <a:spLocks noGrp="1"/>
          </p:cNvSpPr>
          <p:nvPr>
            <p:ph type="title"/>
          </p:nvPr>
        </p:nvSpPr>
        <p:spPr>
          <a:xfrm>
            <a:off x="1438473" y="-98829"/>
            <a:ext cx="10058400" cy="1450757"/>
          </a:xfrm>
        </p:spPr>
        <p:txBody>
          <a:bodyPr/>
          <a:lstStyle/>
          <a:p>
            <a:r>
              <a:rPr lang="en-US" dirty="0">
                <a:solidFill>
                  <a:schemeClr val="tx1"/>
                </a:solidFill>
              </a:rPr>
              <a:t>Gram Positive Bacteria</a:t>
            </a:r>
          </a:p>
        </p:txBody>
      </p:sp>
      <p:sp>
        <p:nvSpPr>
          <p:cNvPr id="3" name="Content Placeholder 2">
            <a:extLst>
              <a:ext uri="{FF2B5EF4-FFF2-40B4-BE49-F238E27FC236}">
                <a16:creationId xmlns:a16="http://schemas.microsoft.com/office/drawing/2014/main" id="{F3D01384-53C0-64F5-D384-943853BFBB59}"/>
              </a:ext>
            </a:extLst>
          </p:cNvPr>
          <p:cNvSpPr>
            <a:spLocks noGrp="1"/>
          </p:cNvSpPr>
          <p:nvPr>
            <p:ph idx="1"/>
          </p:nvPr>
        </p:nvSpPr>
        <p:spPr>
          <a:xfrm>
            <a:off x="6467673" y="2503926"/>
            <a:ext cx="5059680" cy="3559031"/>
          </a:xfrm>
        </p:spPr>
        <p:txBody>
          <a:bodyPr/>
          <a:lstStyle/>
          <a:p>
            <a:r>
              <a:rPr lang="en-US" sz="2200" b="1" u="sng" dirty="0">
                <a:solidFill>
                  <a:srgbClr val="C00000"/>
                </a:solidFill>
              </a:rPr>
              <a:t>Thick</a:t>
            </a:r>
            <a:r>
              <a:rPr lang="en-US" sz="2200" b="1" dirty="0">
                <a:solidFill>
                  <a:srgbClr val="C00000"/>
                </a:solidFill>
              </a:rPr>
              <a:t> peptidoglycan </a:t>
            </a:r>
            <a:r>
              <a:rPr lang="en-US" sz="2200" dirty="0"/>
              <a:t>layer</a:t>
            </a:r>
          </a:p>
          <a:p>
            <a:r>
              <a:rPr lang="en-US" sz="2200" dirty="0"/>
              <a:t>Interspersed </a:t>
            </a:r>
            <a:r>
              <a:rPr lang="en-US" sz="2200" b="1" dirty="0">
                <a:solidFill>
                  <a:srgbClr val="C00000"/>
                </a:solidFill>
              </a:rPr>
              <a:t>lipoteichoic</a:t>
            </a:r>
            <a:r>
              <a:rPr lang="en-US" sz="2200" dirty="0">
                <a:solidFill>
                  <a:srgbClr val="C00000"/>
                </a:solidFill>
              </a:rPr>
              <a:t> </a:t>
            </a:r>
            <a:r>
              <a:rPr lang="en-US" sz="2200" b="1" dirty="0">
                <a:solidFill>
                  <a:srgbClr val="C00000"/>
                </a:solidFill>
              </a:rPr>
              <a:t>acid (LTA)</a:t>
            </a:r>
          </a:p>
          <a:p>
            <a:pPr lvl="1"/>
            <a:r>
              <a:rPr lang="en-US" sz="2000" dirty="0"/>
              <a:t>Specific to Gram positive</a:t>
            </a:r>
          </a:p>
          <a:p>
            <a:pPr lvl="1"/>
            <a:r>
              <a:rPr lang="en-US" sz="2000" dirty="0"/>
              <a:t>Elicits immune response</a:t>
            </a:r>
          </a:p>
          <a:p>
            <a:pPr lvl="1"/>
            <a:r>
              <a:rPr lang="en-US" sz="2000" dirty="0"/>
              <a:t>Confer negative charge</a:t>
            </a:r>
          </a:p>
          <a:p>
            <a:r>
              <a:rPr lang="en-US" sz="2200" dirty="0"/>
              <a:t>Can have other proteins covalently attached to peptide side chain </a:t>
            </a:r>
            <a:br>
              <a:rPr lang="en-US" sz="2200" dirty="0"/>
            </a:br>
            <a:r>
              <a:rPr lang="en-US" sz="2200" dirty="0"/>
              <a:t>(cell-wall anchored proteins)</a:t>
            </a:r>
          </a:p>
        </p:txBody>
      </p:sp>
      <p:grpSp>
        <p:nvGrpSpPr>
          <p:cNvPr id="11" name="Group 10" descr="Gram positive thick peptidoglycan cell wall on the outside, periplasmic space, then the plasma membrane. Lipoteichoic acid and teichoic acid are intersperesed within peptidoglycan, as are proteins bound to peptide side chains">
            <a:extLst>
              <a:ext uri="{FF2B5EF4-FFF2-40B4-BE49-F238E27FC236}">
                <a16:creationId xmlns:a16="http://schemas.microsoft.com/office/drawing/2014/main" id="{BF605895-D9A6-53CE-8F09-D9235650F33F}"/>
              </a:ext>
            </a:extLst>
          </p:cNvPr>
          <p:cNvGrpSpPr/>
          <p:nvPr/>
        </p:nvGrpSpPr>
        <p:grpSpPr>
          <a:xfrm>
            <a:off x="870582" y="1845734"/>
            <a:ext cx="5325218" cy="4458322"/>
            <a:chOff x="870582" y="1845734"/>
            <a:chExt cx="5325218" cy="4458322"/>
          </a:xfrm>
        </p:grpSpPr>
        <p:pic>
          <p:nvPicPr>
            <p:cNvPr id="5" name="Picture 4">
              <a:extLst>
                <a:ext uri="{FF2B5EF4-FFF2-40B4-BE49-F238E27FC236}">
                  <a16:creationId xmlns:a16="http://schemas.microsoft.com/office/drawing/2014/main" id="{8F339049-41CC-5FD1-1607-CEE0A8E9556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70582" y="1845734"/>
              <a:ext cx="5325218" cy="4458322"/>
            </a:xfrm>
            <a:prstGeom prst="rect">
              <a:avLst/>
            </a:prstGeom>
          </p:spPr>
        </p:pic>
        <p:sp>
          <p:nvSpPr>
            <p:cNvPr id="7" name="Oval 6">
              <a:extLst>
                <a:ext uri="{FF2B5EF4-FFF2-40B4-BE49-F238E27FC236}">
                  <a16:creationId xmlns:a16="http://schemas.microsoft.com/office/drawing/2014/main" id="{92FD3224-4CAC-E149-08AC-9E2C489964DC}"/>
                </a:ext>
              </a:extLst>
            </p:cNvPr>
            <p:cNvSpPr/>
            <p:nvPr/>
          </p:nvSpPr>
          <p:spPr>
            <a:xfrm>
              <a:off x="5101439" y="2667000"/>
              <a:ext cx="457200" cy="762000"/>
            </a:xfrm>
            <a:prstGeom prst="ellipse">
              <a:avLst/>
            </a:prstGeom>
            <a:solidFill>
              <a:schemeClr val="accent4">
                <a:lumMod val="75000"/>
              </a:schemeClr>
            </a:solidFill>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endParaRPr lang="en-US" sz="1800">
                <a:solidFill>
                  <a:srgbClr val="FFFFFF"/>
                </a:solidFill>
                <a:latin typeface="Times New Roman" charset="0"/>
              </a:endParaRPr>
            </a:p>
          </p:txBody>
        </p:sp>
        <p:cxnSp>
          <p:nvCxnSpPr>
            <p:cNvPr id="8" name="Straight Connector 7">
              <a:extLst>
                <a:ext uri="{FF2B5EF4-FFF2-40B4-BE49-F238E27FC236}">
                  <a16:creationId xmlns:a16="http://schemas.microsoft.com/office/drawing/2014/main" id="{924A406C-AD43-7282-9C00-1C56ED5F4D0D}"/>
                </a:ext>
              </a:extLst>
            </p:cNvPr>
            <p:cNvCxnSpPr/>
            <p:nvPr/>
          </p:nvCxnSpPr>
          <p:spPr>
            <a:xfrm rot="5400000">
              <a:off x="5232854" y="3519074"/>
              <a:ext cx="168275"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CDEED45D-5ED4-EB2E-8BCC-1847C57484AB}"/>
                </a:ext>
              </a:extLst>
            </p:cNvPr>
            <p:cNvCxnSpPr/>
            <p:nvPr/>
          </p:nvCxnSpPr>
          <p:spPr>
            <a:xfrm rot="5400000" flipH="1" flipV="1">
              <a:off x="5238410" y="2332417"/>
              <a:ext cx="436562" cy="23653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10" name="TextBox 79">
              <a:extLst>
                <a:ext uri="{FF2B5EF4-FFF2-40B4-BE49-F238E27FC236}">
                  <a16:creationId xmlns:a16="http://schemas.microsoft.com/office/drawing/2014/main" id="{E357F1A5-CAEA-4C34-834A-959980469DA1}"/>
                </a:ext>
              </a:extLst>
            </p:cNvPr>
            <p:cNvSpPr txBox="1">
              <a:spLocks noChangeArrowheads="1"/>
            </p:cNvSpPr>
            <p:nvPr/>
          </p:nvSpPr>
          <p:spPr bwMode="auto">
            <a:xfrm>
              <a:off x="5276510" y="2011743"/>
              <a:ext cx="671512"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a:t>Protein</a:t>
              </a:r>
            </a:p>
          </p:txBody>
        </p:sp>
      </p:grpSp>
      <p:sp>
        <p:nvSpPr>
          <p:cNvPr id="6" name="TextBox 5">
            <a:extLst>
              <a:ext uri="{FF2B5EF4-FFF2-40B4-BE49-F238E27FC236}">
                <a16:creationId xmlns:a16="http://schemas.microsoft.com/office/drawing/2014/main" id="{B367BDDC-30ED-93F8-0C5A-F4601D557E5A}"/>
              </a:ext>
            </a:extLst>
          </p:cNvPr>
          <p:cNvSpPr txBox="1"/>
          <p:nvPr/>
        </p:nvSpPr>
        <p:spPr>
          <a:xfrm>
            <a:off x="8377366" y="6490969"/>
            <a:ext cx="3814634" cy="338554"/>
          </a:xfrm>
          <a:prstGeom prst="rect">
            <a:avLst/>
          </a:prstGeom>
          <a:noFill/>
        </p:spPr>
        <p:txBody>
          <a:bodyPr wrap="none" rtlCol="0">
            <a:spAutoFit/>
          </a:bodyPr>
          <a:lstStyle/>
          <a:p>
            <a:r>
              <a:rPr lang="en-US" sz="1600" dirty="0"/>
              <a:t>Sherris Medical Microbiology, 6</a:t>
            </a:r>
            <a:r>
              <a:rPr lang="en-US" sz="1600" baseline="30000" dirty="0"/>
              <a:t>th</a:t>
            </a:r>
            <a:r>
              <a:rPr lang="en-US" sz="1600" dirty="0"/>
              <a:t> Edition</a:t>
            </a:r>
          </a:p>
        </p:txBody>
      </p:sp>
      <p:sp>
        <p:nvSpPr>
          <p:cNvPr id="4" name="Rectangle 3">
            <a:extLst>
              <a:ext uri="{FF2B5EF4-FFF2-40B4-BE49-F238E27FC236}">
                <a16:creationId xmlns:a16="http://schemas.microsoft.com/office/drawing/2014/main" id="{ABFB138A-7B94-0360-DB40-9E298E878663}"/>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5F74B18-6E93-830B-2A4B-A796D6944C79}"/>
              </a:ext>
              <a:ext uri="{C183D7F6-B498-43B3-948B-1728B52AA6E4}">
                <adec:decorative xmlns:adec="http://schemas.microsoft.com/office/drawing/2017/decorative" val="1"/>
              </a:ext>
            </a:extLst>
          </p:cNvPr>
          <p:cNvCxnSpPr>
            <a:cxnSpLocks/>
          </p:cNvCxnSpPr>
          <p:nvPr/>
        </p:nvCxnSpPr>
        <p:spPr>
          <a:xfrm>
            <a:off x="1512316" y="1434933"/>
            <a:ext cx="6444329"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071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45DA0-D20C-8720-6D75-77BD6F08FCFE}"/>
              </a:ext>
            </a:extLst>
          </p:cNvPr>
          <p:cNvSpPr>
            <a:spLocks noGrp="1"/>
          </p:cNvSpPr>
          <p:nvPr>
            <p:ph type="title"/>
          </p:nvPr>
        </p:nvSpPr>
        <p:spPr>
          <a:xfrm>
            <a:off x="411542" y="545910"/>
            <a:ext cx="4650774" cy="1450757"/>
          </a:xfrm>
        </p:spPr>
        <p:txBody>
          <a:bodyPr/>
          <a:lstStyle/>
          <a:p>
            <a:pPr algn="ctr"/>
            <a:r>
              <a:rPr lang="en-US" dirty="0">
                <a:solidFill>
                  <a:schemeClr val="tx1"/>
                </a:solidFill>
              </a:rPr>
              <a:t>Gram Negative Bacteria</a:t>
            </a:r>
          </a:p>
        </p:txBody>
      </p:sp>
      <p:sp>
        <p:nvSpPr>
          <p:cNvPr id="3" name="Content Placeholder 2">
            <a:extLst>
              <a:ext uri="{FF2B5EF4-FFF2-40B4-BE49-F238E27FC236}">
                <a16:creationId xmlns:a16="http://schemas.microsoft.com/office/drawing/2014/main" id="{7CB7294E-097D-80B3-7A95-5C5FEAF3A36B}"/>
              </a:ext>
            </a:extLst>
          </p:cNvPr>
          <p:cNvSpPr>
            <a:spLocks noGrp="1"/>
          </p:cNvSpPr>
          <p:nvPr>
            <p:ph idx="1"/>
          </p:nvPr>
        </p:nvSpPr>
        <p:spPr>
          <a:xfrm>
            <a:off x="905589" y="2543686"/>
            <a:ext cx="3662680" cy="4023360"/>
          </a:xfrm>
        </p:spPr>
        <p:txBody>
          <a:bodyPr>
            <a:normAutofit/>
          </a:bodyPr>
          <a:lstStyle/>
          <a:p>
            <a:r>
              <a:rPr lang="en-US" sz="2200" b="1" u="sng" dirty="0">
                <a:solidFill>
                  <a:srgbClr val="C00000"/>
                </a:solidFill>
              </a:rPr>
              <a:t>Thin</a:t>
            </a:r>
            <a:r>
              <a:rPr lang="en-US" sz="2200" b="1" dirty="0">
                <a:solidFill>
                  <a:srgbClr val="C00000"/>
                </a:solidFill>
              </a:rPr>
              <a:t> peptidoglycan</a:t>
            </a:r>
            <a:r>
              <a:rPr lang="en-US" sz="2200" dirty="0"/>
              <a:t> layer</a:t>
            </a:r>
          </a:p>
          <a:p>
            <a:r>
              <a:rPr lang="en-US" sz="2200" dirty="0"/>
              <a:t>Outer membrane contains </a:t>
            </a:r>
          </a:p>
          <a:p>
            <a:pPr lvl="1"/>
            <a:r>
              <a:rPr lang="en-US" sz="2000" b="1" dirty="0">
                <a:solidFill>
                  <a:srgbClr val="C00000"/>
                </a:solidFill>
              </a:rPr>
              <a:t>lipopolysaccharide (LPS) </a:t>
            </a:r>
            <a:br>
              <a:rPr lang="en-US" sz="2000" b="1" dirty="0"/>
            </a:br>
            <a:r>
              <a:rPr lang="en-US" sz="2000" dirty="0"/>
              <a:t>(aka endotoxin)</a:t>
            </a:r>
          </a:p>
          <a:p>
            <a:pPr lvl="1"/>
            <a:r>
              <a:rPr lang="en-US" sz="2000" b="1" dirty="0">
                <a:solidFill>
                  <a:srgbClr val="C00000"/>
                </a:solidFill>
              </a:rPr>
              <a:t>Porins</a:t>
            </a:r>
            <a:r>
              <a:rPr lang="en-US" sz="2000" b="1" dirty="0"/>
              <a:t> </a:t>
            </a:r>
            <a:r>
              <a:rPr lang="en-US" sz="2000" dirty="0"/>
              <a:t>for transport</a:t>
            </a:r>
            <a:endParaRPr lang="en-US" sz="2000" b="1" dirty="0"/>
          </a:p>
          <a:p>
            <a:pPr lvl="1"/>
            <a:endParaRPr lang="en-US" sz="2000" dirty="0"/>
          </a:p>
        </p:txBody>
      </p:sp>
      <p:grpSp>
        <p:nvGrpSpPr>
          <p:cNvPr id="4" name="Group 9" descr="Gram negative envelope has the outer membrane on the outside, containing porins, LPS. Periplasmic space separates the outer membrane from the cell wall and the cell wall from the inner membrane. There is a thin peptidoglycan cell wall between both membranes. Lipoproteins can span both membranes. Proteins can be interspersed in either membrane">
            <a:extLst>
              <a:ext uri="{FF2B5EF4-FFF2-40B4-BE49-F238E27FC236}">
                <a16:creationId xmlns:a16="http://schemas.microsoft.com/office/drawing/2014/main" id="{45601CF5-3494-94C7-1437-DADAF9D938BF}"/>
              </a:ext>
            </a:extLst>
          </p:cNvPr>
          <p:cNvGrpSpPr>
            <a:grpSpLocks/>
          </p:cNvGrpSpPr>
          <p:nvPr/>
        </p:nvGrpSpPr>
        <p:grpSpPr bwMode="auto">
          <a:xfrm>
            <a:off x="5103336" y="878394"/>
            <a:ext cx="7088664" cy="5087843"/>
            <a:chOff x="312738" y="609600"/>
            <a:chExt cx="8526462" cy="6119813"/>
          </a:xfrm>
        </p:grpSpPr>
        <p:pic>
          <p:nvPicPr>
            <p:cNvPr id="5" name="Picture 8">
              <a:extLst>
                <a:ext uri="{FF2B5EF4-FFF2-40B4-BE49-F238E27FC236}">
                  <a16:creationId xmlns:a16="http://schemas.microsoft.com/office/drawing/2014/main" id="{CDC5CE74-5D49-D53D-174F-DFE019FE4C0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12738" y="609600"/>
              <a:ext cx="8526462" cy="6119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DF34FF83-3D60-B332-57C8-3275260BF7B0}"/>
                </a:ext>
              </a:extLst>
            </p:cNvPr>
            <p:cNvCxnSpPr/>
            <p:nvPr/>
          </p:nvCxnSpPr>
          <p:spPr>
            <a:xfrm rot="5400000">
              <a:off x="5914231" y="4671219"/>
              <a:ext cx="896938" cy="292100"/>
            </a:xfrm>
            <a:prstGeom prst="line">
              <a:avLst/>
            </a:prstGeom>
            <a:ln w="76200" cap="flat" cmpd="sng" algn="ctr">
              <a:solidFill>
                <a:srgbClr val="88CBF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34811F86-8040-F36E-DB1B-385ED4208D1B}"/>
                </a:ext>
              </a:extLst>
            </p:cNvPr>
            <p:cNvCxnSpPr/>
            <p:nvPr/>
          </p:nvCxnSpPr>
          <p:spPr>
            <a:xfrm rot="5400000">
              <a:off x="4652170" y="3723481"/>
              <a:ext cx="144462" cy="22225"/>
            </a:xfrm>
            <a:prstGeom prst="line">
              <a:avLst/>
            </a:prstGeom>
            <a:ln w="76200" cap="flat" cmpd="sng" algn="ctr">
              <a:solidFill>
                <a:srgbClr val="88CBF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78D1E03-6BD6-AC3E-0CD6-0552F896DCCE}"/>
                </a:ext>
              </a:extLst>
            </p:cNvPr>
            <p:cNvCxnSpPr/>
            <p:nvPr/>
          </p:nvCxnSpPr>
          <p:spPr>
            <a:xfrm rot="5400000">
              <a:off x="4094162" y="4481513"/>
              <a:ext cx="1057275" cy="133350"/>
            </a:xfrm>
            <a:prstGeom prst="line">
              <a:avLst/>
            </a:prstGeom>
            <a:ln w="76200" cap="flat" cmpd="sng" algn="ctr">
              <a:solidFill>
                <a:srgbClr val="88CBF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A77873CA-9606-7E86-D9D6-99C9D51AF8D1}"/>
                </a:ext>
              </a:extLst>
            </p:cNvPr>
            <p:cNvCxnSpPr/>
            <p:nvPr/>
          </p:nvCxnSpPr>
          <p:spPr>
            <a:xfrm rot="5400000">
              <a:off x="6500019" y="4093369"/>
              <a:ext cx="144463" cy="22225"/>
            </a:xfrm>
            <a:prstGeom prst="line">
              <a:avLst/>
            </a:prstGeom>
            <a:ln w="76200" cap="flat" cmpd="sng" algn="ctr">
              <a:solidFill>
                <a:srgbClr val="88CBF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09413B2-6A34-4D97-9EA7-B6427620AC4E}"/>
                </a:ext>
              </a:extLst>
            </p:cNvPr>
            <p:cNvCxnSpPr/>
            <p:nvPr/>
          </p:nvCxnSpPr>
          <p:spPr>
            <a:xfrm rot="16200000" flipH="1">
              <a:off x="3073400" y="3673475"/>
              <a:ext cx="134938" cy="20638"/>
            </a:xfrm>
            <a:prstGeom prst="line">
              <a:avLst/>
            </a:prstGeom>
            <a:ln w="76200" cap="flat" cmpd="sng" algn="ctr">
              <a:solidFill>
                <a:srgbClr val="88CBF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6245B19-0C21-5347-6813-B10A944261EA}"/>
                </a:ext>
              </a:extLst>
            </p:cNvPr>
            <p:cNvCxnSpPr/>
            <p:nvPr/>
          </p:nvCxnSpPr>
          <p:spPr>
            <a:xfrm rot="16200000" flipH="1">
              <a:off x="2618582" y="4487069"/>
              <a:ext cx="1068387" cy="22225"/>
            </a:xfrm>
            <a:prstGeom prst="line">
              <a:avLst/>
            </a:prstGeom>
            <a:ln w="76200" cap="flat" cmpd="sng" algn="ctr">
              <a:solidFill>
                <a:srgbClr val="88CBF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cxnSp>
        <p:nvCxnSpPr>
          <p:cNvPr id="12" name="Straight Connector 11">
            <a:extLst>
              <a:ext uri="{FF2B5EF4-FFF2-40B4-BE49-F238E27FC236}">
                <a16:creationId xmlns:a16="http://schemas.microsoft.com/office/drawing/2014/main" id="{7F5272D8-7C3E-644C-47BE-BAB98E516132}"/>
              </a:ext>
              <a:ext uri="{C183D7F6-B498-43B3-948B-1728B52AA6E4}">
                <adec:decorative xmlns:adec="http://schemas.microsoft.com/office/drawing/2017/decorative" val="1"/>
              </a:ext>
            </a:extLst>
          </p:cNvPr>
          <p:cNvCxnSpPr>
            <a:cxnSpLocks/>
          </p:cNvCxnSpPr>
          <p:nvPr/>
        </p:nvCxnSpPr>
        <p:spPr>
          <a:xfrm>
            <a:off x="703367" y="2121415"/>
            <a:ext cx="3864902"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EF52632-592E-3462-FEEB-A035E2F261E2}"/>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1976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A9D013-13F4-3387-201F-4281796665FE}"/>
              </a:ext>
            </a:extLst>
          </p:cNvPr>
          <p:cNvSpPr>
            <a:spLocks noGrp="1"/>
          </p:cNvSpPr>
          <p:nvPr>
            <p:ph type="title"/>
          </p:nvPr>
        </p:nvSpPr>
        <p:spPr>
          <a:xfrm>
            <a:off x="1097280" y="-77352"/>
            <a:ext cx="10058400" cy="1450757"/>
          </a:xfrm>
        </p:spPr>
        <p:txBody>
          <a:bodyPr>
            <a:normAutofit/>
          </a:bodyPr>
          <a:lstStyle/>
          <a:p>
            <a:r>
              <a:rPr lang="en-US" sz="4000" b="1" dirty="0">
                <a:solidFill>
                  <a:srgbClr val="C00000"/>
                </a:solidFill>
                <a:latin typeface="Arial" panose="020B0604020202020204" pitchFamily="34" charset="0"/>
                <a:cs typeface="Arial" panose="020B0604020202020204" pitchFamily="34" charset="0"/>
              </a:rPr>
              <a:t>Endotoxin (Lipopolysaccharide; LPS)</a:t>
            </a:r>
            <a:endParaRPr lang="en-US" sz="4000" b="1" dirty="0">
              <a:solidFill>
                <a:srgbClr val="C00000"/>
              </a:solidFill>
            </a:endParaRPr>
          </a:p>
        </p:txBody>
      </p:sp>
      <p:sp>
        <p:nvSpPr>
          <p:cNvPr id="6" name="Content Placeholder 5">
            <a:extLst>
              <a:ext uri="{FF2B5EF4-FFF2-40B4-BE49-F238E27FC236}">
                <a16:creationId xmlns:a16="http://schemas.microsoft.com/office/drawing/2014/main" id="{4E8D8F59-5E4C-2B71-E7E2-4C1EF84DB897}"/>
              </a:ext>
            </a:extLst>
          </p:cNvPr>
          <p:cNvSpPr>
            <a:spLocks noGrp="1"/>
          </p:cNvSpPr>
          <p:nvPr>
            <p:ph idx="1"/>
          </p:nvPr>
        </p:nvSpPr>
        <p:spPr>
          <a:xfrm>
            <a:off x="1097280" y="2076152"/>
            <a:ext cx="4292868" cy="4023360"/>
          </a:xfrm>
        </p:spPr>
        <p:txBody>
          <a:bodyPr>
            <a:normAutofit/>
          </a:bodyPr>
          <a:lstStyle/>
          <a:p>
            <a:r>
              <a:rPr lang="en-US" sz="2400" dirty="0"/>
              <a:t>Specific to </a:t>
            </a:r>
            <a:r>
              <a:rPr lang="en-US" sz="2400" b="1" dirty="0">
                <a:solidFill>
                  <a:srgbClr val="C00000"/>
                </a:solidFill>
              </a:rPr>
              <a:t>Gram-negative</a:t>
            </a:r>
          </a:p>
          <a:p>
            <a:r>
              <a:rPr lang="en-US" sz="2400" dirty="0"/>
              <a:t>Composed of: </a:t>
            </a:r>
          </a:p>
          <a:p>
            <a:pPr lvl="1"/>
            <a:r>
              <a:rPr lang="en-US" sz="2000" dirty="0"/>
              <a:t>O-side chain</a:t>
            </a:r>
          </a:p>
          <a:p>
            <a:pPr lvl="1"/>
            <a:r>
              <a:rPr lang="en-US" sz="2000" dirty="0"/>
              <a:t>Core polysaccharide</a:t>
            </a:r>
          </a:p>
          <a:p>
            <a:pPr lvl="1"/>
            <a:r>
              <a:rPr lang="en-US" sz="2000" dirty="0"/>
              <a:t>Lipid A</a:t>
            </a:r>
            <a:endParaRPr lang="en-US" sz="2200" dirty="0"/>
          </a:p>
          <a:p>
            <a:r>
              <a:rPr lang="en-US" sz="2400" dirty="0"/>
              <a:t>Wide variability between and within species</a:t>
            </a:r>
          </a:p>
          <a:p>
            <a:r>
              <a:rPr lang="en-US" sz="2400" dirty="0"/>
              <a:t>Elicits a potent immune response (we’ll talk about </a:t>
            </a:r>
            <a:r>
              <a:rPr lang="en-US" sz="2400" b="1" dirty="0"/>
              <a:t>sepsis</a:t>
            </a:r>
            <a:r>
              <a:rPr lang="en-US" sz="2400" dirty="0"/>
              <a:t> later…)</a:t>
            </a:r>
          </a:p>
        </p:txBody>
      </p:sp>
      <p:pic>
        <p:nvPicPr>
          <p:cNvPr id="55299" name="Picture 5" descr="LPS with O-side chain as the outermost, Core polysaccharide in the middle, and lipid A which spans the membran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90148" y="1845734"/>
            <a:ext cx="5956969" cy="44267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a:extLst>
              <a:ext uri="{FF2B5EF4-FFF2-40B4-BE49-F238E27FC236}">
                <a16:creationId xmlns:a16="http://schemas.microsoft.com/office/drawing/2014/main" id="{1E1E3AD7-2C22-9D10-29B4-9853158B1218}"/>
              </a:ext>
            </a:extLst>
          </p:cNvPr>
          <p:cNvSpPr txBox="1"/>
          <p:nvPr/>
        </p:nvSpPr>
        <p:spPr>
          <a:xfrm>
            <a:off x="9497031" y="6309787"/>
            <a:ext cx="2694969" cy="261610"/>
          </a:xfrm>
          <a:prstGeom prst="rect">
            <a:avLst/>
          </a:prstGeom>
          <a:noFill/>
        </p:spPr>
        <p:txBody>
          <a:bodyPr wrap="none" rtlCol="0">
            <a:spAutoFit/>
          </a:bodyPr>
          <a:lstStyle/>
          <a:p>
            <a:r>
              <a:rPr lang="en-US" sz="1100" dirty="0"/>
              <a:t>Sherris Medical Microbiology, 6</a:t>
            </a:r>
            <a:r>
              <a:rPr lang="en-US" sz="1100" baseline="30000" dirty="0"/>
              <a:t>th</a:t>
            </a:r>
            <a:r>
              <a:rPr lang="en-US" sz="1100" dirty="0"/>
              <a:t> Edition</a:t>
            </a:r>
          </a:p>
        </p:txBody>
      </p:sp>
      <p:sp>
        <p:nvSpPr>
          <p:cNvPr id="3" name="Rectangle 2">
            <a:extLst>
              <a:ext uri="{FF2B5EF4-FFF2-40B4-BE49-F238E27FC236}">
                <a16:creationId xmlns:a16="http://schemas.microsoft.com/office/drawing/2014/main" id="{B84C6687-625B-4126-F9D6-80FAEBF49FBC}"/>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9708A1E-29D3-9D6C-D280-14E9CA8F5E88}"/>
              </a:ext>
              <a:ext uri="{C183D7F6-B498-43B3-948B-1728B52AA6E4}">
                <adec:decorative xmlns:adec="http://schemas.microsoft.com/office/drawing/2017/decorative" val="1"/>
              </a:ext>
            </a:extLst>
          </p:cNvPr>
          <p:cNvCxnSpPr>
            <a:cxnSpLocks/>
          </p:cNvCxnSpPr>
          <p:nvPr/>
        </p:nvCxnSpPr>
        <p:spPr>
          <a:xfrm>
            <a:off x="1188360" y="1534562"/>
            <a:ext cx="9142995"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529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1539D-D687-0944-0A36-3A44F069E9EA}"/>
              </a:ext>
            </a:extLst>
          </p:cNvPr>
          <p:cNvSpPr>
            <a:spLocks noGrp="1"/>
          </p:cNvSpPr>
          <p:nvPr>
            <p:ph type="title"/>
          </p:nvPr>
        </p:nvSpPr>
        <p:spPr/>
        <p:txBody>
          <a:bodyPr>
            <a:normAutofit fontScale="90000"/>
          </a:bodyPr>
          <a:lstStyle/>
          <a:p>
            <a:r>
              <a:rPr lang="en-US">
                <a:solidFill>
                  <a:srgbClr val="000000">
                    <a:alpha val="0"/>
                  </a:srgbClr>
                </a:solidFill>
              </a:rPr>
              <a:t>Poll Everywhere multiple choice poll instructions screen
Activity Title: Select the correct statement regarding bacterial cell walls:
Slide 24</a:t>
            </a:r>
          </a:p>
        </p:txBody>
      </p:sp>
      <p:pic>
        <p:nvPicPr>
          <p:cNvPr id="4" name="Picture 3" descr="Poll Everywhere multiple choice poll instructions screen&#10;Activity Title: Select the correct statement regarding bacterial cell walls:">
            <a:extLst>
              <a:ext uri="{FF2B5EF4-FFF2-40B4-BE49-F238E27FC236}">
                <a16:creationId xmlns:a16="http://schemas.microsoft.com/office/drawing/2014/main" id="{1B7AEC08-8EF6-92AE-C645-418DC5F110B7}"/>
              </a:ext>
            </a:extLst>
          </p:cNvPr>
          <p:cNvPicPr>
            <a:picLocks/>
          </p:cNvPicPr>
          <p:nvPr>
            <p:custDataLst>
              <p:tags r:id="rId1"/>
            </p:custDataLst>
          </p:nvPr>
        </p:nvPicPr>
        <p:blipFill>
          <a:blip r:embed="rId4">
            <a:extLst>
              <a:ext uri="{28A0092B-C50C-407E-A947-70E740481C1C}">
                <a14:useLocalDpi xmlns:a14="http://schemas.microsoft.com/office/drawing/2010/main"/>
              </a:ext>
            </a:extLst>
          </a:blip>
          <a:stretch>
            <a:fillRect/>
          </a:stretch>
        </p:blipFill>
        <p:spPr>
          <a:xfrm>
            <a:off x="190500" y="190500"/>
            <a:ext cx="11811000" cy="6477000"/>
          </a:xfrm>
          <a:prstGeom prst="rect">
            <a:avLst/>
          </a:prstGeom>
        </p:spPr>
      </p:pic>
    </p:spTree>
    <p:extLst>
      <p:ext uri="{BB962C8B-B14F-4D97-AF65-F5344CB8AC3E}">
        <p14:creationId xmlns:p14="http://schemas.microsoft.com/office/powerpoint/2010/main" val="2012362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7E1580-EB77-E2B3-976B-0C554668E14B}"/>
              </a:ext>
            </a:extLst>
          </p:cNvPr>
          <p:cNvSpPr txBox="1">
            <a:spLocks noGrp="1"/>
          </p:cNvSpPr>
          <p:nvPr>
            <p:ph type="title" idx="4294967295"/>
          </p:nvPr>
        </p:nvSpPr>
        <p:spPr>
          <a:xfrm>
            <a:off x="4773616" y="223779"/>
            <a:ext cx="2380780" cy="76944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Capsule</a:t>
            </a:r>
          </a:p>
        </p:txBody>
      </p:sp>
      <p:sp>
        <p:nvSpPr>
          <p:cNvPr id="63493" name="Rectangle 15"/>
          <p:cNvSpPr>
            <a:spLocks noChangeArrowheads="1"/>
          </p:cNvSpPr>
          <p:nvPr/>
        </p:nvSpPr>
        <p:spPr bwMode="auto">
          <a:xfrm>
            <a:off x="2026442" y="1200657"/>
            <a:ext cx="341579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457200" indent="-457200"/>
            <a:r>
              <a:rPr lang="en-US" sz="2000" dirty="0">
                <a:latin typeface="Arial" panose="020B0604020202020204" pitchFamily="34" charset="0"/>
                <a:cs typeface="Arial" panose="020B0604020202020204" pitchFamily="34" charset="0"/>
              </a:rPr>
              <a:t>= discrete layer associated with </a:t>
            </a:r>
            <a:r>
              <a:rPr lang="en-US" sz="2000" b="1" dirty="0">
                <a:latin typeface="Arial" panose="020B0604020202020204" pitchFamily="34" charset="0"/>
                <a:cs typeface="Arial" panose="020B0604020202020204" pitchFamily="34" charset="0"/>
              </a:rPr>
              <a:t>individual cells</a:t>
            </a:r>
          </a:p>
        </p:txBody>
      </p:sp>
      <p:pic>
        <p:nvPicPr>
          <p:cNvPr id="63490" name="Picture 1026" descr="bacteria in black with rings of capsules surroundi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23225" y="2056606"/>
            <a:ext cx="2952750" cy="3506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3491" name="Text Box 1027"/>
          <p:cNvSpPr txBox="1">
            <a:spLocks noChangeArrowheads="1"/>
          </p:cNvSpPr>
          <p:nvPr/>
        </p:nvSpPr>
        <p:spPr bwMode="auto">
          <a:xfrm>
            <a:off x="2302242" y="5574864"/>
            <a:ext cx="2353529"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400" i="1" dirty="0">
                <a:latin typeface="Arial" panose="020B0604020202020204" pitchFamily="34" charset="0"/>
                <a:cs typeface="Arial" panose="020B0604020202020204" pitchFamily="34" charset="0"/>
              </a:rPr>
              <a:t>Streptococcus pneumoniae</a:t>
            </a:r>
          </a:p>
        </p:txBody>
      </p:sp>
      <p:pic>
        <p:nvPicPr>
          <p:cNvPr id="63492" name="Picture 15" descr="bacteria in white with rings of pink capsules surroundi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697538" y="1219201"/>
            <a:ext cx="3960812" cy="2657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3494" name="TextBox 16"/>
          <p:cNvSpPr txBox="1">
            <a:spLocks noChangeArrowheads="1"/>
          </p:cNvSpPr>
          <p:nvPr/>
        </p:nvSpPr>
        <p:spPr bwMode="auto">
          <a:xfrm>
            <a:off x="6530975" y="3810000"/>
            <a:ext cx="2505814"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i="1" dirty="0">
                <a:latin typeface="Arial" panose="020B0604020202020204" pitchFamily="34" charset="0"/>
                <a:cs typeface="Arial" panose="020B0604020202020204" pitchFamily="34" charset="0"/>
              </a:rPr>
              <a:t>Klebsiella pneumoniae</a:t>
            </a:r>
          </a:p>
        </p:txBody>
      </p:sp>
      <p:sp>
        <p:nvSpPr>
          <p:cNvPr id="63495" name="Rectangle 17"/>
          <p:cNvSpPr>
            <a:spLocks noChangeArrowheads="1"/>
          </p:cNvSpPr>
          <p:nvPr/>
        </p:nvSpPr>
        <p:spPr bwMode="auto">
          <a:xfrm>
            <a:off x="5697536" y="4405313"/>
            <a:ext cx="5776007" cy="1323439"/>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p>
            <a:pPr marL="285750" indent="-285750" eaLnBrk="0" hangingPunct="0">
              <a:buFont typeface="Arial"/>
              <a:buChar char="•"/>
            </a:pPr>
            <a:r>
              <a:rPr lang="en-US" sz="2000" dirty="0">
                <a:latin typeface="Arial" panose="020B0604020202020204" pitchFamily="34" charset="0"/>
                <a:cs typeface="Arial" panose="020B0604020202020204" pitchFamily="34" charset="0"/>
              </a:rPr>
              <a:t>mediate adherence</a:t>
            </a:r>
          </a:p>
          <a:p>
            <a:pPr marL="285750" indent="-285750" eaLnBrk="0" hangingPunct="0">
              <a:buFont typeface="Arial"/>
              <a:buChar char="•"/>
            </a:pPr>
            <a:r>
              <a:rPr lang="en-US" sz="2000" dirty="0">
                <a:latin typeface="Arial" panose="020B0604020202020204" pitchFamily="34" charset="0"/>
                <a:cs typeface="Arial" panose="020B0604020202020204" pitchFamily="34" charset="0"/>
              </a:rPr>
              <a:t>protect from </a:t>
            </a:r>
            <a:r>
              <a:rPr lang="en-US" sz="2000" b="1" dirty="0">
                <a:latin typeface="Arial" panose="020B0604020202020204" pitchFamily="34" charset="0"/>
                <a:cs typeface="Arial" panose="020B0604020202020204" pitchFamily="34" charset="0"/>
              </a:rPr>
              <a:t>phagocytosis </a:t>
            </a:r>
            <a:r>
              <a:rPr lang="en-US" sz="2000" dirty="0">
                <a:latin typeface="Arial" panose="020B0604020202020204" pitchFamily="34" charset="0"/>
                <a:cs typeface="Arial" panose="020B0604020202020204" pitchFamily="34" charset="0"/>
              </a:rPr>
              <a:t>and block </a:t>
            </a:r>
            <a:r>
              <a:rPr lang="en-US" sz="2000" b="1" dirty="0">
                <a:latin typeface="Arial" panose="020B0604020202020204" pitchFamily="34" charset="0"/>
                <a:cs typeface="Arial" panose="020B0604020202020204" pitchFamily="34" charset="0"/>
              </a:rPr>
              <a:t>complement</a:t>
            </a:r>
            <a:r>
              <a:rPr lang="en-US" sz="2000" dirty="0">
                <a:latin typeface="Arial" panose="020B0604020202020204" pitchFamily="34" charset="0"/>
                <a:cs typeface="Arial" panose="020B0604020202020204" pitchFamily="34" charset="0"/>
              </a:rPr>
              <a:t> (alternative pathways)</a:t>
            </a:r>
          </a:p>
          <a:p>
            <a:pPr marL="285750" indent="-285750" eaLnBrk="0" hangingPunct="0">
              <a:buFont typeface="Arial"/>
              <a:buChar char="•"/>
            </a:pPr>
            <a:r>
              <a:rPr lang="en-US" sz="2000" dirty="0">
                <a:latin typeface="Arial" panose="020B0604020202020204" pitchFamily="34" charset="0"/>
                <a:cs typeface="Arial" panose="020B0604020202020204" pitchFamily="34" charset="0"/>
              </a:rPr>
              <a:t>protect from drying</a:t>
            </a:r>
          </a:p>
        </p:txBody>
      </p:sp>
      <p:sp>
        <p:nvSpPr>
          <p:cNvPr id="4" name="TextBox 3">
            <a:extLst>
              <a:ext uri="{FF2B5EF4-FFF2-40B4-BE49-F238E27FC236}">
                <a16:creationId xmlns:a16="http://schemas.microsoft.com/office/drawing/2014/main" id="{7CB41713-12D2-5135-8005-591922D819C6}"/>
              </a:ext>
            </a:extLst>
          </p:cNvPr>
          <p:cNvSpPr txBox="1"/>
          <p:nvPr/>
        </p:nvSpPr>
        <p:spPr>
          <a:xfrm>
            <a:off x="8377366" y="6395889"/>
            <a:ext cx="3814634"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Sherris Medical Microbiology, 6</a:t>
            </a:r>
            <a:r>
              <a:rPr lang="en-US" sz="1600" baseline="30000" dirty="0">
                <a:latin typeface="Arial" panose="020B0604020202020204" pitchFamily="34" charset="0"/>
                <a:cs typeface="Arial" panose="020B0604020202020204" pitchFamily="34" charset="0"/>
              </a:rPr>
              <a:t>th</a:t>
            </a:r>
            <a:r>
              <a:rPr lang="en-US" sz="1600" dirty="0">
                <a:latin typeface="Arial" panose="020B0604020202020204" pitchFamily="34" charset="0"/>
                <a:cs typeface="Arial" panose="020B0604020202020204" pitchFamily="34" charset="0"/>
              </a:rPr>
              <a:t> Edition</a:t>
            </a:r>
          </a:p>
        </p:txBody>
      </p:sp>
      <p:sp>
        <p:nvSpPr>
          <p:cNvPr id="2" name="Rectangle 1">
            <a:extLst>
              <a:ext uri="{FF2B5EF4-FFF2-40B4-BE49-F238E27FC236}">
                <a16:creationId xmlns:a16="http://schemas.microsoft.com/office/drawing/2014/main" id="{6BD5B583-246A-27B8-C54C-5DF9BDA4CA58}"/>
              </a:ext>
              <a:ext uri="{C183D7F6-B498-43B3-948B-1728B52AA6E4}">
                <adec:decorative xmlns:adec="http://schemas.microsoft.com/office/drawing/2017/decorative" val="1"/>
              </a:ext>
            </a:extLst>
          </p:cNvPr>
          <p:cNvSpPr/>
          <p:nvPr/>
        </p:nvSpPr>
        <p:spPr>
          <a:xfrm>
            <a:off x="0" y="0"/>
            <a:ext cx="130629" cy="6858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0F59C-7A3D-24CF-DB84-B095FE584BCA}"/>
              </a:ext>
            </a:extLst>
          </p:cNvPr>
          <p:cNvSpPr txBox="1">
            <a:spLocks noGrp="1"/>
          </p:cNvSpPr>
          <p:nvPr>
            <p:ph type="title" idx="4294967295"/>
          </p:nvPr>
        </p:nvSpPr>
        <p:spPr>
          <a:xfrm>
            <a:off x="4665012" y="157300"/>
            <a:ext cx="1846980" cy="76944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Matrix</a:t>
            </a:r>
          </a:p>
        </p:txBody>
      </p:sp>
      <p:sp>
        <p:nvSpPr>
          <p:cNvPr id="64520" name="Rectangle 14"/>
          <p:cNvSpPr>
            <a:spLocks noChangeArrowheads="1"/>
          </p:cNvSpPr>
          <p:nvPr/>
        </p:nvSpPr>
        <p:spPr bwMode="auto">
          <a:xfrm>
            <a:off x="1011237" y="1046102"/>
            <a:ext cx="1016952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457200" indent="-457200" algn="ctr"/>
            <a:r>
              <a:rPr lang="en-US" sz="2400" dirty="0">
                <a:latin typeface="Arial" panose="020B0604020202020204" pitchFamily="34" charset="0"/>
                <a:cs typeface="Arial" panose="020B0604020202020204" pitchFamily="34" charset="0"/>
              </a:rPr>
              <a:t>(aka slime layer) = secreted layer which embeds </a:t>
            </a:r>
            <a:r>
              <a:rPr lang="en-US" sz="2400" b="1" dirty="0">
                <a:latin typeface="Arial" panose="020B0604020202020204" pitchFamily="34" charset="0"/>
                <a:cs typeface="Arial" panose="020B0604020202020204" pitchFamily="34" charset="0"/>
              </a:rPr>
              <a:t>community</a:t>
            </a:r>
            <a:r>
              <a:rPr lang="en-US" sz="2400" dirty="0">
                <a:latin typeface="Arial" panose="020B0604020202020204" pitchFamily="34" charset="0"/>
                <a:cs typeface="Arial" panose="020B0604020202020204" pitchFamily="34" charset="0"/>
              </a:rPr>
              <a:t> of bacteria</a:t>
            </a:r>
          </a:p>
        </p:txBody>
      </p:sp>
      <p:sp>
        <p:nvSpPr>
          <p:cNvPr id="64514" name="Line 1034">
            <a:extLst>
              <a:ext uri="{C183D7F6-B498-43B3-948B-1728B52AA6E4}">
                <adec:decorative xmlns:adec="http://schemas.microsoft.com/office/drawing/2017/decorative" val="1"/>
              </a:ext>
            </a:extLst>
          </p:cNvPr>
          <p:cNvSpPr>
            <a:spLocks noChangeShapeType="1"/>
          </p:cNvSpPr>
          <p:nvPr/>
        </p:nvSpPr>
        <p:spPr bwMode="auto">
          <a:xfrm>
            <a:off x="3778751" y="4197993"/>
            <a:ext cx="971550" cy="325437"/>
          </a:xfrm>
          <a:prstGeom prst="line">
            <a:avLst/>
          </a:prstGeom>
          <a:noFill/>
          <a:ln w="38100">
            <a:solidFill>
              <a:schemeClr val="bg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dirty="0">
              <a:latin typeface="Arial" panose="020B0604020202020204" pitchFamily="34" charset="0"/>
              <a:cs typeface="Arial" panose="020B0604020202020204" pitchFamily="34" charset="0"/>
            </a:endParaRPr>
          </a:p>
        </p:txBody>
      </p:sp>
      <p:pic>
        <p:nvPicPr>
          <p:cNvPr id="64515" name="Picture 1036" descr="biofilm on Pseudomonas aeruginosa infected catheter, bacteria clumped together surrounded by a matrix."/>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849941" y="1760678"/>
            <a:ext cx="3489325" cy="2895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4519" name="Text Box 1043"/>
          <p:cNvSpPr txBox="1">
            <a:spLocks noChangeArrowheads="1"/>
          </p:cNvSpPr>
          <p:nvPr/>
        </p:nvSpPr>
        <p:spPr bwMode="auto">
          <a:xfrm>
            <a:off x="1726698" y="4626319"/>
            <a:ext cx="3635932"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i="1" dirty="0">
                <a:latin typeface="Arial" panose="020B0604020202020204" pitchFamily="34" charset="0"/>
                <a:cs typeface="Arial" panose="020B0604020202020204" pitchFamily="34" charset="0"/>
              </a:rPr>
              <a:t>Pseudomonas aeruginosa</a:t>
            </a:r>
            <a:r>
              <a:rPr lang="en-US" sz="1400" dirty="0">
                <a:latin typeface="Arial" panose="020B0604020202020204" pitchFamily="34" charset="0"/>
                <a:cs typeface="Arial" panose="020B0604020202020204" pitchFamily="34" charset="0"/>
              </a:rPr>
              <a:t> infected catheter</a:t>
            </a:r>
          </a:p>
        </p:txBody>
      </p:sp>
      <p:pic>
        <p:nvPicPr>
          <p:cNvPr id="64516" name="Picture 1039" descr="MRSA clumped together on a catheter, surrounded in matrix"/>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588502" y="1649553"/>
            <a:ext cx="4876800" cy="330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4517" name="Text Box 1040"/>
          <p:cNvSpPr txBox="1">
            <a:spLocks noChangeArrowheads="1"/>
          </p:cNvSpPr>
          <p:nvPr/>
        </p:nvSpPr>
        <p:spPr bwMode="auto">
          <a:xfrm>
            <a:off x="7026778" y="5052710"/>
            <a:ext cx="2066335"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dirty="0">
                <a:latin typeface="Arial" panose="020B0604020202020204" pitchFamily="34" charset="0"/>
                <a:cs typeface="Arial" panose="020B0604020202020204" pitchFamily="34" charset="0"/>
              </a:rPr>
              <a:t>MRSA infected catheter</a:t>
            </a:r>
          </a:p>
        </p:txBody>
      </p:sp>
      <p:sp>
        <p:nvSpPr>
          <p:cNvPr id="64518" name="Rectangle 1041">
            <a:extLst>
              <a:ext uri="{C183D7F6-B498-43B3-948B-1728B52AA6E4}">
                <adec:decorative xmlns:adec="http://schemas.microsoft.com/office/drawing/2017/decorative" val="1"/>
              </a:ext>
            </a:extLst>
          </p:cNvPr>
          <p:cNvSpPr>
            <a:spLocks noChangeArrowheads="1"/>
          </p:cNvSpPr>
          <p:nvPr/>
        </p:nvSpPr>
        <p:spPr bwMode="auto">
          <a:xfrm>
            <a:off x="5588502" y="4771621"/>
            <a:ext cx="4876800" cy="223737"/>
          </a:xfrm>
          <a:prstGeom prst="rect">
            <a:avLst/>
          </a:prstGeom>
          <a:solidFill>
            <a:schemeClr val="tx1"/>
          </a:solidFill>
          <a:ln w="9525">
            <a:solidFill>
              <a:schemeClr val="tx1"/>
            </a:solidFill>
            <a:miter lim="800000"/>
            <a:headEnd/>
            <a:tailEnd/>
          </a:ln>
        </p:spPr>
        <p:txBody>
          <a:bodyPr wrap="none" anchor="ctr"/>
          <a:lstStyle/>
          <a:p>
            <a:pPr algn="ctr"/>
            <a:r>
              <a:rPr lang="en-US" sz="1100" dirty="0">
                <a:solidFill>
                  <a:schemeClr val="bg1"/>
                </a:solidFill>
                <a:latin typeface="Arial" panose="020B0604020202020204" pitchFamily="34" charset="0"/>
                <a:cs typeface="Arial" panose="020B0604020202020204" pitchFamily="34" charset="0"/>
              </a:rPr>
              <a:t>Biofilm Engineering Group - Calgary Centre for Innovative Technology</a:t>
            </a:r>
            <a:endParaRPr lang="en-US" sz="1600" dirty="0">
              <a:solidFill>
                <a:schemeClr val="bg1"/>
              </a:solidFill>
              <a:latin typeface="Arial" panose="020B0604020202020204" pitchFamily="34" charset="0"/>
              <a:cs typeface="Arial" panose="020B0604020202020204" pitchFamily="34" charset="0"/>
            </a:endParaRPr>
          </a:p>
        </p:txBody>
      </p:sp>
      <p:sp>
        <p:nvSpPr>
          <p:cNvPr id="64521" name="Rectangle 15"/>
          <p:cNvSpPr>
            <a:spLocks noChangeArrowheads="1"/>
          </p:cNvSpPr>
          <p:nvPr/>
        </p:nvSpPr>
        <p:spPr bwMode="auto">
          <a:xfrm>
            <a:off x="2172454" y="5417839"/>
            <a:ext cx="7847092" cy="830997"/>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p>
            <a:pPr marL="342900" indent="-342900" eaLnBrk="0" hangingPunct="0">
              <a:buFont typeface="Arial" panose="020B0604020202020204" pitchFamily="34" charset="0"/>
              <a:buChar char="•"/>
            </a:pPr>
            <a:r>
              <a:rPr lang="en-US" sz="2400" dirty="0">
                <a:latin typeface="Arial" panose="020B0604020202020204" pitchFamily="34" charset="0"/>
                <a:cs typeface="Arial" panose="020B0604020202020204" pitchFamily="34" charset="0"/>
              </a:rPr>
              <a:t>scaffolding for formation of </a:t>
            </a:r>
            <a:r>
              <a:rPr lang="en-US" sz="2400" b="1" dirty="0">
                <a:latin typeface="Arial" panose="020B0604020202020204" pitchFamily="34" charset="0"/>
                <a:cs typeface="Arial" panose="020B0604020202020204" pitchFamily="34" charset="0"/>
              </a:rPr>
              <a:t>biofilms</a:t>
            </a:r>
          </a:p>
          <a:p>
            <a:pPr marL="342900" indent="-342900" eaLnBrk="0" hangingPunct="0">
              <a:buFont typeface="Arial" panose="020B0604020202020204" pitchFamily="34" charset="0"/>
              <a:buChar char="•"/>
            </a:pPr>
            <a:r>
              <a:rPr lang="en-US" sz="2400" dirty="0">
                <a:latin typeface="Arial" panose="020B0604020202020204" pitchFamily="34" charset="0"/>
                <a:cs typeface="Arial" panose="020B0604020202020204" pitchFamily="34" charset="0"/>
              </a:rPr>
              <a:t>reserve of carbohydrate for subsequent metabolism</a:t>
            </a:r>
          </a:p>
        </p:txBody>
      </p:sp>
      <p:sp>
        <p:nvSpPr>
          <p:cNvPr id="3" name="Rectangle 2">
            <a:extLst>
              <a:ext uri="{FF2B5EF4-FFF2-40B4-BE49-F238E27FC236}">
                <a16:creationId xmlns:a16="http://schemas.microsoft.com/office/drawing/2014/main" id="{6035C719-5E5C-EB94-6C6E-D2C5AF3FAEE4}"/>
              </a:ext>
              <a:ext uri="{C183D7F6-B498-43B3-948B-1728B52AA6E4}">
                <adec:decorative xmlns:adec="http://schemas.microsoft.com/office/drawing/2017/decorative" val="1"/>
              </a:ext>
            </a:extLst>
          </p:cNvPr>
          <p:cNvSpPr/>
          <p:nvPr/>
        </p:nvSpPr>
        <p:spPr>
          <a:xfrm>
            <a:off x="0" y="0"/>
            <a:ext cx="130629" cy="6858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4E7FAE-019C-6795-8B3E-B9ECA714AC25}"/>
              </a:ext>
            </a:extLst>
          </p:cNvPr>
          <p:cNvSpPr txBox="1">
            <a:spLocks noGrp="1"/>
          </p:cNvSpPr>
          <p:nvPr>
            <p:ph type="title" idx="4294967295"/>
          </p:nvPr>
        </p:nvSpPr>
        <p:spPr>
          <a:xfrm>
            <a:off x="409432" y="6120824"/>
            <a:ext cx="5444119"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sng" strike="noStrike" kern="1200" cap="none" spc="0" normalizeH="0" baseline="0" noProof="0" dirty="0">
                <a:ln>
                  <a:noFill/>
                </a:ln>
                <a:solidFill>
                  <a:schemeClr val="tx1"/>
                </a:solidFill>
                <a:effectLst/>
                <a:uLnTx/>
                <a:uFillTx/>
                <a:latin typeface="+mn-lt"/>
                <a:ea typeface="+mn-ea"/>
                <a:cs typeface="+mn-cs"/>
              </a:rPr>
              <a:t>Other extracellular structures</a:t>
            </a:r>
          </a:p>
        </p:txBody>
      </p:sp>
      <p:sp>
        <p:nvSpPr>
          <p:cNvPr id="65539" name="TextBox 4"/>
          <p:cNvSpPr txBox="1">
            <a:spLocks noChangeArrowheads="1"/>
          </p:cNvSpPr>
          <p:nvPr/>
        </p:nvSpPr>
        <p:spPr bwMode="auto">
          <a:xfrm>
            <a:off x="4842584" y="136935"/>
            <a:ext cx="7069564" cy="338554"/>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600" dirty="0" err="1">
                <a:latin typeface="Arial" panose="020B0604020202020204" pitchFamily="34" charset="0"/>
                <a:cs typeface="Arial" panose="020B0604020202020204" pitchFamily="34" charset="0"/>
              </a:rPr>
              <a:t>Pili</a:t>
            </a:r>
            <a:r>
              <a:rPr lang="en-US" sz="1600" dirty="0">
                <a:latin typeface="Arial" panose="020B0604020202020204" pitchFamily="34" charset="0"/>
                <a:cs typeface="Arial" panose="020B0604020202020204" pitchFamily="34" charset="0"/>
              </a:rPr>
              <a:t>/Fimbriae – (often interchanged e.g. </a:t>
            </a:r>
            <a:r>
              <a:rPr lang="en-US" sz="1600" i="1" dirty="0">
                <a:latin typeface="Arial" panose="020B0604020202020204" pitchFamily="34" charset="0"/>
                <a:cs typeface="Arial" panose="020B0604020202020204" pitchFamily="34" charset="0"/>
              </a:rPr>
              <a:t>E. coli </a:t>
            </a:r>
            <a:r>
              <a:rPr lang="en-US" sz="1600" dirty="0">
                <a:latin typeface="Arial" panose="020B0604020202020204" pitchFamily="34" charset="0"/>
                <a:cs typeface="Arial" panose="020B0604020202020204" pitchFamily="34" charset="0"/>
              </a:rPr>
              <a:t>common pili = type I fimbriae)</a:t>
            </a:r>
          </a:p>
        </p:txBody>
      </p:sp>
      <p:sp>
        <p:nvSpPr>
          <p:cNvPr id="4" name="TextBox 22">
            <a:extLst>
              <a:ext uri="{FF2B5EF4-FFF2-40B4-BE49-F238E27FC236}">
                <a16:creationId xmlns:a16="http://schemas.microsoft.com/office/drawing/2014/main" id="{C15C5BC8-9DED-A6B5-9447-E041D884296A}"/>
              </a:ext>
            </a:extLst>
          </p:cNvPr>
          <p:cNvSpPr txBox="1">
            <a:spLocks noChangeArrowheads="1"/>
          </p:cNvSpPr>
          <p:nvPr/>
        </p:nvSpPr>
        <p:spPr bwMode="auto">
          <a:xfrm>
            <a:off x="120568" y="1381439"/>
            <a:ext cx="166596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n-US" sz="2000" dirty="0">
                <a:latin typeface="Arial" panose="020B0604020202020204" pitchFamily="34" charset="0"/>
                <a:cs typeface="Arial" panose="020B0604020202020204" pitchFamily="34" charset="0"/>
              </a:rPr>
              <a:t>composed of proteins</a:t>
            </a:r>
          </a:p>
        </p:txBody>
      </p:sp>
      <p:pic>
        <p:nvPicPr>
          <p:cNvPr id="65538" name="Picture 4" descr="small hair-like protrusions surrounding the cell are pili. Long protruding tails are flagella"/>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889126" y="220663"/>
            <a:ext cx="5084763" cy="401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1496827" y="4415318"/>
            <a:ext cx="4599173" cy="1569660"/>
          </a:xfrm>
          <a:prstGeom prst="rect">
            <a:avLst/>
          </a:prstGeom>
          <a:ln>
            <a:noFill/>
          </a:ln>
        </p:spPr>
        <p:txBody>
          <a:bodyPr wrap="square">
            <a:spAutoFit/>
          </a:bodyPr>
          <a:lstStyle/>
          <a:p>
            <a:pPr eaLnBrk="1" hangingPunct="1"/>
            <a:r>
              <a:rPr lang="en-US" sz="2400" b="1" dirty="0">
                <a:solidFill>
                  <a:srgbClr val="C00000"/>
                </a:solidFill>
                <a:latin typeface="Arial" panose="020B0604020202020204" pitchFamily="34" charset="0"/>
                <a:cs typeface="Arial" panose="020B0604020202020204" pitchFamily="34" charset="0"/>
              </a:rPr>
              <a:t>Pili/Fimbriae:</a:t>
            </a:r>
            <a:endParaRPr lang="en-US" sz="2400" dirty="0">
              <a:solidFill>
                <a:srgbClr val="C00000"/>
              </a:solidFill>
              <a:latin typeface="Arial" panose="020B0604020202020204" pitchFamily="34" charset="0"/>
              <a:cs typeface="Arial" panose="020B0604020202020204" pitchFamily="34" charset="0"/>
            </a:endParaRPr>
          </a:p>
          <a:p>
            <a:pPr marL="342900" indent="-342900" eaLnBrk="1" hangingPunct="1">
              <a:buFont typeface="Arial" panose="020B0604020202020204" pitchFamily="34" charset="0"/>
              <a:buChar char="•"/>
            </a:pPr>
            <a:r>
              <a:rPr lang="en-US" sz="2400" dirty="0">
                <a:latin typeface="Arial" panose="020B0604020202020204" pitchFamily="34" charset="0"/>
                <a:cs typeface="Arial" panose="020B0604020202020204" pitchFamily="34" charset="0"/>
              </a:rPr>
              <a:t>attachment</a:t>
            </a:r>
          </a:p>
          <a:p>
            <a:pPr marL="342900" indent="-342900" eaLnBrk="1" hangingPunct="1">
              <a:buFont typeface="Arial" panose="020B0604020202020204" pitchFamily="34" charset="0"/>
              <a:buChar char="•"/>
            </a:pPr>
            <a:r>
              <a:rPr lang="en-US" sz="2400" dirty="0">
                <a:latin typeface="Arial" panose="020B0604020202020204" pitchFamily="34" charset="0"/>
                <a:cs typeface="Arial" panose="020B0604020202020204" pitchFamily="34" charset="0"/>
              </a:rPr>
              <a:t>conjugation (DNA exchange)</a:t>
            </a:r>
          </a:p>
          <a:p>
            <a:pPr marL="342900" indent="-342900" eaLnBrk="1" hangingPunct="1">
              <a:buFont typeface="Arial" panose="020B0604020202020204" pitchFamily="34" charset="0"/>
              <a:buChar char="•"/>
            </a:pPr>
            <a:r>
              <a:rPr lang="en-US" sz="2400" dirty="0">
                <a:latin typeface="Arial" panose="020B0604020202020204" pitchFamily="34" charset="0"/>
                <a:cs typeface="Arial" panose="020B0604020202020204" pitchFamily="34" charset="0"/>
              </a:rPr>
              <a:t>motility (gliding and twitching)</a:t>
            </a:r>
          </a:p>
        </p:txBody>
      </p:sp>
      <p:sp>
        <p:nvSpPr>
          <p:cNvPr id="65540" name="TextBox 6"/>
          <p:cNvSpPr txBox="1">
            <a:spLocks noChangeArrowheads="1"/>
          </p:cNvSpPr>
          <p:nvPr/>
        </p:nvSpPr>
        <p:spPr bwMode="auto">
          <a:xfrm>
            <a:off x="6973889" y="701780"/>
            <a:ext cx="4750376" cy="1569660"/>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b="1" dirty="0">
                <a:solidFill>
                  <a:srgbClr val="C00000"/>
                </a:solidFill>
                <a:latin typeface="Arial" panose="020B0604020202020204" pitchFamily="34" charset="0"/>
                <a:cs typeface="Arial" panose="020B0604020202020204" pitchFamily="34" charset="0"/>
              </a:rPr>
              <a:t>Flagella: </a:t>
            </a:r>
          </a:p>
          <a:p>
            <a:pPr marL="342900" indent="-342900" eaLnBrk="1" hangingPunct="1">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Motility (powered by proton motive force)</a:t>
            </a:r>
          </a:p>
          <a:p>
            <a:pPr marL="342900" indent="-342900" eaLnBrk="1" hangingPunct="1">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Sometimes attachment</a:t>
            </a:r>
          </a:p>
        </p:txBody>
      </p:sp>
      <p:sp>
        <p:nvSpPr>
          <p:cNvPr id="65552" name="TextBox 22"/>
          <p:cNvSpPr txBox="1">
            <a:spLocks noChangeArrowheads="1"/>
          </p:cNvSpPr>
          <p:nvPr/>
        </p:nvSpPr>
        <p:spPr bwMode="auto">
          <a:xfrm>
            <a:off x="8545035" y="3328737"/>
            <a:ext cx="259398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latin typeface="Arial" panose="020B0604020202020204" pitchFamily="34" charset="0"/>
                <a:cs typeface="Arial" panose="020B0604020202020204" pitchFamily="34" charset="0"/>
              </a:rPr>
              <a:t>composed of flagellin</a:t>
            </a:r>
          </a:p>
        </p:txBody>
      </p:sp>
      <p:pic>
        <p:nvPicPr>
          <p:cNvPr id="65550" name="Picture 20" descr="Flagella machinery has motor proteins on inner membrane, the basal body spanning both membranes, the hook at the extracellular base, and the flagellum protruding outwards"/>
          <p:cNvPicPr>
            <a:picLocks noChangeAspect="1"/>
          </p:cNvPicPr>
          <p:nvPr/>
        </p:nvPicPr>
        <p:blipFill>
          <a:blip r:embed="rId5">
            <a:extLst>
              <a:ext uri="{28A0092B-C50C-407E-A947-70E740481C1C}">
                <a14:useLocalDpi xmlns:a14="http://schemas.microsoft.com/office/drawing/2010/main" val="0"/>
              </a:ext>
            </a:extLst>
          </a:blip>
          <a:srcRect r="12360"/>
          <a:stretch>
            <a:fillRect/>
          </a:stretch>
        </p:blipFill>
        <p:spPr bwMode="auto">
          <a:xfrm>
            <a:off x="7076487" y="2491238"/>
            <a:ext cx="3474340" cy="38481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a:extLst>
              <a:ext uri="{FF2B5EF4-FFF2-40B4-BE49-F238E27FC236}">
                <a16:creationId xmlns:a16="http://schemas.microsoft.com/office/drawing/2014/main" id="{F6B50256-85EF-8467-0CCC-9CB7C43FAEC4}"/>
              </a:ext>
            </a:extLst>
          </p:cNvPr>
          <p:cNvSpPr txBox="1"/>
          <p:nvPr/>
        </p:nvSpPr>
        <p:spPr>
          <a:xfrm>
            <a:off x="8377366" y="6519446"/>
            <a:ext cx="3814634" cy="338554"/>
          </a:xfrm>
          <a:prstGeom prst="rect">
            <a:avLst/>
          </a:prstGeom>
          <a:noFill/>
        </p:spPr>
        <p:txBody>
          <a:bodyPr wrap="none" rtlCol="0">
            <a:spAutoFit/>
          </a:bodyPr>
          <a:lstStyle/>
          <a:p>
            <a:r>
              <a:rPr lang="en-US" sz="1600" dirty="0"/>
              <a:t>Sherris Medical Microbiology, 6</a:t>
            </a:r>
            <a:r>
              <a:rPr lang="en-US" sz="1600" baseline="30000" dirty="0"/>
              <a:t>th</a:t>
            </a:r>
            <a:r>
              <a:rPr lang="en-US" sz="1600" dirty="0"/>
              <a:t> Edition</a:t>
            </a:r>
          </a:p>
        </p:txBody>
      </p:sp>
      <p:sp>
        <p:nvSpPr>
          <p:cNvPr id="5" name="Rectangle 4">
            <a:extLst>
              <a:ext uri="{FF2B5EF4-FFF2-40B4-BE49-F238E27FC236}">
                <a16:creationId xmlns:a16="http://schemas.microsoft.com/office/drawing/2014/main" id="{AE7E8975-2F5B-B8B5-AFAB-70DE49D70430}"/>
              </a:ext>
              <a:ext uri="{C183D7F6-B498-43B3-948B-1728B52AA6E4}">
                <adec:decorative xmlns:adec="http://schemas.microsoft.com/office/drawing/2017/decorative" val="1"/>
              </a:ext>
            </a:extLst>
          </p:cNvPr>
          <p:cNvSpPr/>
          <p:nvPr/>
        </p:nvSpPr>
        <p:spPr>
          <a:xfrm>
            <a:off x="0" y="0"/>
            <a:ext cx="130629" cy="6858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5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5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5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p:bldP spid="6555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12676-58BD-2D40-9C08-C1F9E8B54C58}"/>
              </a:ext>
            </a:extLst>
          </p:cNvPr>
          <p:cNvSpPr>
            <a:spLocks noGrp="1"/>
          </p:cNvSpPr>
          <p:nvPr>
            <p:ph type="title"/>
          </p:nvPr>
        </p:nvSpPr>
        <p:spPr/>
        <p:txBody>
          <a:bodyPr>
            <a:normAutofit fontScale="90000"/>
          </a:bodyPr>
          <a:lstStyle/>
          <a:p>
            <a:r>
              <a:rPr lang="en-US" dirty="0">
                <a:solidFill>
                  <a:srgbClr val="000000">
                    <a:alpha val="0"/>
                  </a:srgbClr>
                </a:solidFill>
              </a:rPr>
              <a:t>Poll Everywhere multiple choice poll activity
Activity Title: Eukaryotes and prokaryotes share which of the following cell structures? (Even if the composition of said structures is not identical)
Slide 33</a:t>
            </a:r>
          </a:p>
        </p:txBody>
      </p:sp>
      <p:pic>
        <p:nvPicPr>
          <p:cNvPr id="4" name="Picture 3" descr="Poll Everywhere multiple choice poll activity&#10;Activity Title: Eukaryotes and prokaryotes share which of the following cell structures? (Even if the composition of said structures is not identical)">
            <a:extLst>
              <a:ext uri="{FF2B5EF4-FFF2-40B4-BE49-F238E27FC236}">
                <a16:creationId xmlns:a16="http://schemas.microsoft.com/office/drawing/2014/main" id="{8402578A-5A9A-B29D-2980-71858CEC767D}"/>
              </a:ext>
            </a:extLst>
          </p:cNvPr>
          <p:cNvPicPr>
            <a:picLocks/>
          </p:cNvPicPr>
          <p:nvPr>
            <p:custDataLst>
              <p:tags r:id="rId1"/>
            </p:custDataLst>
          </p:nvPr>
        </p:nvPicPr>
        <p:blipFill>
          <a:blip r:embed="rId4">
            <a:extLst>
              <a:ext uri="{28A0092B-C50C-407E-A947-70E740481C1C}">
                <a14:useLocalDpi xmlns:a14="http://schemas.microsoft.com/office/drawing/2010/main"/>
              </a:ext>
            </a:extLst>
          </a:blip>
          <a:stretch>
            <a:fillRect/>
          </a:stretch>
        </p:blipFill>
        <p:spPr>
          <a:xfrm>
            <a:off x="190500" y="190500"/>
            <a:ext cx="11811000" cy="6477000"/>
          </a:xfrm>
          <a:prstGeom prst="rect">
            <a:avLst/>
          </a:prstGeom>
        </p:spPr>
      </p:pic>
    </p:spTree>
    <p:extLst>
      <p:ext uri="{BB962C8B-B14F-4D97-AF65-F5344CB8AC3E}">
        <p14:creationId xmlns:p14="http://schemas.microsoft.com/office/powerpoint/2010/main" val="1990378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0F75A-E88A-9C99-9065-DE83B31D247F}"/>
              </a:ext>
            </a:extLst>
          </p:cNvPr>
          <p:cNvSpPr>
            <a:spLocks noGrp="1"/>
          </p:cNvSpPr>
          <p:nvPr>
            <p:ph type="title"/>
          </p:nvPr>
        </p:nvSpPr>
        <p:spPr/>
        <p:txBody>
          <a:bodyPr>
            <a:normAutofit fontScale="90000"/>
          </a:bodyPr>
          <a:lstStyle/>
          <a:p>
            <a:r>
              <a:rPr lang="en-US">
                <a:solidFill>
                  <a:srgbClr val="000000">
                    <a:alpha val="0"/>
                  </a:srgbClr>
                </a:solidFill>
              </a:rPr>
              <a:t>Poll Everywhere multiple choice poll activity
Activity Title: You observe an unknown sphere-shaped bacterium under the microscope, which of these options may be its name?
Slide 31</a:t>
            </a:r>
          </a:p>
        </p:txBody>
      </p:sp>
      <p:pic>
        <p:nvPicPr>
          <p:cNvPr id="4" name="Picture 3" descr="Poll Everywhere multiple choice poll activity&#10;Activity Title: You observe an unknown sphere-shaped bacterium under the microscope, which of these options may be its name?">
            <a:extLst>
              <a:ext uri="{FF2B5EF4-FFF2-40B4-BE49-F238E27FC236}">
                <a16:creationId xmlns:a16="http://schemas.microsoft.com/office/drawing/2014/main" id="{1AC3732B-7C48-BDC5-D134-43E689516ABF}"/>
              </a:ext>
            </a:extLst>
          </p:cNvPr>
          <p:cNvPicPr>
            <a:picLocks/>
          </p:cNvPicPr>
          <p:nvPr>
            <p:custDataLst>
              <p:tags r:id="rId1"/>
            </p:custDataLst>
          </p:nvPr>
        </p:nvPicPr>
        <p:blipFill>
          <a:blip r:embed="rId4">
            <a:extLst>
              <a:ext uri="{28A0092B-C50C-407E-A947-70E740481C1C}">
                <a14:useLocalDpi xmlns:a14="http://schemas.microsoft.com/office/drawing/2010/main"/>
              </a:ext>
            </a:extLst>
          </a:blip>
          <a:stretch>
            <a:fillRect/>
          </a:stretch>
        </p:blipFill>
        <p:spPr>
          <a:xfrm>
            <a:off x="190500" y="190500"/>
            <a:ext cx="11811000" cy="6477000"/>
          </a:xfrm>
          <a:prstGeom prst="rect">
            <a:avLst/>
          </a:prstGeom>
        </p:spPr>
      </p:pic>
    </p:spTree>
    <p:extLst>
      <p:ext uri="{BB962C8B-B14F-4D97-AF65-F5344CB8AC3E}">
        <p14:creationId xmlns:p14="http://schemas.microsoft.com/office/powerpoint/2010/main" val="2080166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C4B28-74C7-8FAA-ADC1-60108444015C}"/>
              </a:ext>
            </a:extLst>
          </p:cNvPr>
          <p:cNvSpPr>
            <a:spLocks noGrp="1"/>
          </p:cNvSpPr>
          <p:nvPr>
            <p:ph type="title"/>
          </p:nvPr>
        </p:nvSpPr>
        <p:spPr/>
        <p:txBody>
          <a:bodyPr>
            <a:normAutofit fontScale="90000"/>
          </a:bodyPr>
          <a:lstStyle/>
          <a:p>
            <a:r>
              <a:rPr lang="en-US">
                <a:solidFill>
                  <a:srgbClr val="000000">
                    <a:alpha val="0"/>
                  </a:srgbClr>
                </a:solidFill>
              </a:rPr>
              <a:t>Poll Everywhere Q&amp;A activity
Activity Title: What do you think are some traits or characteristics of bacteria? (You can vote on the ideas submitted, or submit your own.)
Slide 4</a:t>
            </a:r>
          </a:p>
        </p:txBody>
      </p:sp>
      <p:pic>
        <p:nvPicPr>
          <p:cNvPr id="6" name="Picture 5">
            <a:extLst>
              <a:ext uri="{FF2B5EF4-FFF2-40B4-BE49-F238E27FC236}">
                <a16:creationId xmlns:a16="http://schemas.microsoft.com/office/drawing/2014/main" id="{D2467C9D-EBEA-94B1-A93C-0BD213856122}"/>
              </a:ext>
            </a:extLst>
          </p:cNvPr>
          <p:cNvPicPr>
            <a:picLocks/>
          </p:cNvPicPr>
          <p:nvPr>
            <p:custDataLst>
              <p:tags r:id="rId1"/>
            </p:custDataLst>
          </p:nvPr>
        </p:nvPicPr>
        <p:blipFill>
          <a:blip r:embed="rId4">
            <a:extLst>
              <a:ext uri="{28A0092B-C50C-407E-A947-70E740481C1C}">
                <a14:useLocalDpi xmlns:a14="http://schemas.microsoft.com/office/drawing/2010/main"/>
              </a:ext>
            </a:extLst>
          </a:blip>
          <a:stretch>
            <a:fillRect/>
          </a:stretch>
        </p:blipFill>
        <p:spPr>
          <a:xfrm>
            <a:off x="190500" y="190500"/>
            <a:ext cx="11811000" cy="6477000"/>
          </a:xfrm>
          <a:prstGeom prst="rect">
            <a:avLst/>
          </a:prstGeom>
        </p:spPr>
      </p:pic>
    </p:spTree>
    <p:extLst>
      <p:ext uri="{BB962C8B-B14F-4D97-AF65-F5344CB8AC3E}">
        <p14:creationId xmlns:p14="http://schemas.microsoft.com/office/powerpoint/2010/main" val="2908386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DE47F-911B-877E-B507-E1F56F4410CC}"/>
              </a:ext>
            </a:extLst>
          </p:cNvPr>
          <p:cNvSpPr>
            <a:spLocks noGrp="1"/>
          </p:cNvSpPr>
          <p:nvPr>
            <p:ph type="title" idx="4294967295"/>
          </p:nvPr>
        </p:nvSpPr>
        <p:spPr>
          <a:xfrm>
            <a:off x="898358" y="224542"/>
            <a:ext cx="9617242" cy="668338"/>
          </a:xfrm>
        </p:spPr>
        <p:txBody>
          <a:bodyPr>
            <a:normAutofit fontScale="90000"/>
          </a:bodyPr>
          <a:lstStyle/>
          <a:p>
            <a:r>
              <a:rPr lang="en-US" dirty="0"/>
              <a:t>Types of microbes</a:t>
            </a:r>
          </a:p>
        </p:txBody>
      </p:sp>
      <p:grpSp>
        <p:nvGrpSpPr>
          <p:cNvPr id="8" name="Group 7" descr="Viruses are the smallest microbe at 0.03-0.3 microns, below the resolution of a lght microscope but can be visualized by electron microscopy. Bacteria range from 0.1-10 microns and many can be visualized on a light microscope. Microscopic protozoa and fungi range 4-10 microns and can be seen via light microscopy. Worms are macroscopic and can be seen by the unaided human eye.">
            <a:extLst>
              <a:ext uri="{FF2B5EF4-FFF2-40B4-BE49-F238E27FC236}">
                <a16:creationId xmlns:a16="http://schemas.microsoft.com/office/drawing/2014/main" id="{A1C45161-A87D-DAC4-047C-ECB9393E581C}"/>
              </a:ext>
            </a:extLst>
          </p:cNvPr>
          <p:cNvGrpSpPr/>
          <p:nvPr/>
        </p:nvGrpSpPr>
        <p:grpSpPr>
          <a:xfrm>
            <a:off x="1995311" y="989281"/>
            <a:ext cx="8850490" cy="5116798"/>
            <a:chOff x="1995311" y="989281"/>
            <a:chExt cx="8850490" cy="5116798"/>
          </a:xfrm>
        </p:grpSpPr>
        <p:pic>
          <p:nvPicPr>
            <p:cNvPr id="4" name="Picture 3" descr="F001_002.jpg">
              <a:extLst>
                <a:ext uri="{FF2B5EF4-FFF2-40B4-BE49-F238E27FC236}">
                  <a16:creationId xmlns:a16="http://schemas.microsoft.com/office/drawing/2014/main" id="{6892CEEE-7085-6787-A43A-44453586175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95311" y="1270823"/>
              <a:ext cx="8686800" cy="4597896"/>
            </a:xfrm>
            <a:prstGeom prst="rect">
              <a:avLst/>
            </a:prstGeom>
          </p:spPr>
        </p:pic>
        <p:sp>
          <p:nvSpPr>
            <p:cNvPr id="5" name="TextBox 4">
              <a:extLst>
                <a:ext uri="{FF2B5EF4-FFF2-40B4-BE49-F238E27FC236}">
                  <a16:creationId xmlns:a16="http://schemas.microsoft.com/office/drawing/2014/main" id="{4A6E19F2-62DB-DA7C-C51D-82FC5D2C0808}"/>
                </a:ext>
              </a:extLst>
            </p:cNvPr>
            <p:cNvSpPr txBox="1"/>
            <p:nvPr/>
          </p:nvSpPr>
          <p:spPr>
            <a:xfrm>
              <a:off x="7950201" y="5736747"/>
              <a:ext cx="2895600" cy="369332"/>
            </a:xfrm>
            <a:prstGeom prst="rect">
              <a:avLst/>
            </a:prstGeom>
            <a:noFill/>
            <a:ln>
              <a:solidFill>
                <a:schemeClr val="tx1"/>
              </a:solidFill>
            </a:ln>
          </p:spPr>
          <p:txBody>
            <a:bodyPr wrap="square" rtlCol="0">
              <a:spAutoFit/>
            </a:bodyPr>
            <a:lstStyle/>
            <a:p>
              <a:pPr algn="ctr"/>
              <a:r>
                <a:rPr lang="en-US" dirty="0">
                  <a:latin typeface="Century Gothic" panose="020B0502020202020204" pitchFamily="34" charset="0"/>
                </a:rPr>
                <a:t>worms – macroscopic</a:t>
              </a:r>
            </a:p>
          </p:txBody>
        </p:sp>
        <p:pic>
          <p:nvPicPr>
            <p:cNvPr id="12" name="Picture 11">
              <a:extLst>
                <a:ext uri="{FF2B5EF4-FFF2-40B4-BE49-F238E27FC236}">
                  <a16:creationId xmlns:a16="http://schemas.microsoft.com/office/drawing/2014/main" id="{44D586FD-A4A3-9DBE-E32D-9688814BE9E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734981" y="3573804"/>
              <a:ext cx="1886886" cy="695654"/>
            </a:xfrm>
            <a:prstGeom prst="rect">
              <a:avLst/>
            </a:prstGeom>
          </p:spPr>
        </p:pic>
        <p:pic>
          <p:nvPicPr>
            <p:cNvPr id="14" name="Picture 13">
              <a:extLst>
                <a:ext uri="{FF2B5EF4-FFF2-40B4-BE49-F238E27FC236}">
                  <a16:creationId xmlns:a16="http://schemas.microsoft.com/office/drawing/2014/main" id="{262D9BED-51BB-716B-FD97-6241AD7522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30479" y="2096531"/>
              <a:ext cx="1819722" cy="1430867"/>
            </a:xfrm>
            <a:prstGeom prst="rect">
              <a:avLst/>
            </a:prstGeom>
          </p:spPr>
        </p:pic>
        <p:pic>
          <p:nvPicPr>
            <p:cNvPr id="16" name="Picture 15">
              <a:extLst>
                <a:ext uri="{FF2B5EF4-FFF2-40B4-BE49-F238E27FC236}">
                  <a16:creationId xmlns:a16="http://schemas.microsoft.com/office/drawing/2014/main" id="{AC13F74F-8A84-33ED-2FEA-19B860050D0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68736" y="989281"/>
              <a:ext cx="1447800" cy="1517199"/>
            </a:xfrm>
            <a:prstGeom prst="rect">
              <a:avLst/>
            </a:prstGeom>
          </p:spPr>
        </p:pic>
      </p:grpSp>
      <p:sp>
        <p:nvSpPr>
          <p:cNvPr id="10" name="TextBox 9">
            <a:extLst>
              <a:ext uri="{FF2B5EF4-FFF2-40B4-BE49-F238E27FC236}">
                <a16:creationId xmlns:a16="http://schemas.microsoft.com/office/drawing/2014/main" id="{4C81804D-B097-1D2E-0DFC-584E5894BE8C}"/>
              </a:ext>
            </a:extLst>
          </p:cNvPr>
          <p:cNvSpPr txBox="1"/>
          <p:nvPr/>
        </p:nvSpPr>
        <p:spPr>
          <a:xfrm>
            <a:off x="8160152" y="6519446"/>
            <a:ext cx="4288769" cy="338554"/>
          </a:xfrm>
          <a:prstGeom prst="rect">
            <a:avLst/>
          </a:prstGeom>
          <a:noFill/>
        </p:spPr>
        <p:txBody>
          <a:bodyPr wrap="square">
            <a:spAutoFit/>
          </a:bodyPr>
          <a:lstStyle/>
          <a:p>
            <a:r>
              <a:rPr lang="en-US" sz="1600" b="0" i="0" dirty="0">
                <a:effectLst/>
                <a:latin typeface="Open Sans" panose="020F0502020204030204" pitchFamily="34" charset="0"/>
              </a:rPr>
              <a:t>Sherris Medical Microbiology, 6</a:t>
            </a:r>
            <a:r>
              <a:rPr lang="en-US" sz="1600" b="0" i="0" baseline="30000" dirty="0">
                <a:effectLst/>
                <a:latin typeface="Open Sans" panose="020F0502020204030204" pitchFamily="34" charset="0"/>
              </a:rPr>
              <a:t>th</a:t>
            </a:r>
            <a:r>
              <a:rPr lang="en-US" sz="1600" b="0" i="0" dirty="0">
                <a:effectLst/>
                <a:latin typeface="Open Sans" panose="020F0502020204030204" pitchFamily="34" charset="0"/>
              </a:rPr>
              <a:t> edition</a:t>
            </a:r>
            <a:endParaRPr lang="en-US" sz="1600" dirty="0"/>
          </a:p>
        </p:txBody>
      </p:sp>
      <p:sp>
        <p:nvSpPr>
          <p:cNvPr id="3" name="Rectangle 2">
            <a:extLst>
              <a:ext uri="{FF2B5EF4-FFF2-40B4-BE49-F238E27FC236}">
                <a16:creationId xmlns:a16="http://schemas.microsoft.com/office/drawing/2014/main" id="{E6A1FF7E-C194-83F7-96C2-D20DBAB582A0}"/>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58B6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A194DBC8-19A6-C812-7BF0-3B74697372FE}"/>
              </a:ext>
              <a:ext uri="{C183D7F6-B498-43B3-948B-1728B52AA6E4}">
                <adec:decorative xmlns:adec="http://schemas.microsoft.com/office/drawing/2017/decorative" val="1"/>
              </a:ext>
            </a:extLst>
          </p:cNvPr>
          <p:cNvCxnSpPr/>
          <p:nvPr/>
        </p:nvCxnSpPr>
        <p:spPr>
          <a:xfrm>
            <a:off x="925975" y="879676"/>
            <a:ext cx="4467828"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03378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2"/>
          <p:cNvSpPr txBox="1">
            <a:spLocks noGrp="1" noChangeArrowheads="1"/>
          </p:cNvSpPr>
          <p:nvPr>
            <p:ph type="title" idx="4294967295"/>
          </p:nvPr>
        </p:nvSpPr>
        <p:spPr bwMode="auto">
          <a:xfrm>
            <a:off x="719846" y="239645"/>
            <a:ext cx="10752308" cy="584775"/>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mj-lt"/>
                <a:ea typeface="Calibri Light" panose="020F0302020204030204" pitchFamily="34" charset="0"/>
                <a:cs typeface="Calibri Light" panose="020F0302020204030204" pitchFamily="34" charset="0"/>
              </a:rPr>
              <a:t>Bacterial taxonomy determined by phylogeny (evolution)</a:t>
            </a:r>
          </a:p>
        </p:txBody>
      </p:sp>
      <p:sp>
        <p:nvSpPr>
          <p:cNvPr id="5" name="TextBox 4">
            <a:extLst>
              <a:ext uri="{FF2B5EF4-FFF2-40B4-BE49-F238E27FC236}">
                <a16:creationId xmlns:a16="http://schemas.microsoft.com/office/drawing/2014/main" id="{868B39EC-EAEF-C497-B62B-6353BC0F8823}"/>
              </a:ext>
            </a:extLst>
          </p:cNvPr>
          <p:cNvSpPr txBox="1"/>
          <p:nvPr/>
        </p:nvSpPr>
        <p:spPr>
          <a:xfrm>
            <a:off x="304801" y="1303227"/>
            <a:ext cx="7399866" cy="400110"/>
          </a:xfrm>
          <a:prstGeom prst="rect">
            <a:avLst/>
          </a:prstGeom>
          <a:noFill/>
        </p:spPr>
        <p:txBody>
          <a:bodyPr wrap="square" rtlCol="0">
            <a:spAutoFit/>
          </a:bodyPr>
          <a:lstStyle/>
          <a:p>
            <a:r>
              <a:rPr lang="en-US" sz="2000" b="1" dirty="0"/>
              <a:t>Prokaryotes </a:t>
            </a:r>
            <a:r>
              <a:rPr lang="en-US" sz="2000" dirty="0"/>
              <a:t>– </a:t>
            </a:r>
            <a:r>
              <a:rPr lang="en-US" dirty="0"/>
              <a:t>single celled organism with no nucleus nor organelles</a:t>
            </a:r>
            <a:endParaRPr lang="en-US" sz="2000" b="1" dirty="0"/>
          </a:p>
        </p:txBody>
      </p:sp>
      <p:grpSp>
        <p:nvGrpSpPr>
          <p:cNvPr id="11" name="Group 10" descr="A tree of life with the 3 major domains: Bacteria and Archaea (which are in a box together as both are prokaryotes) and eukarya (which includes Amoeba, Animals, Fungi, Plants, etc)">
            <a:extLst>
              <a:ext uri="{FF2B5EF4-FFF2-40B4-BE49-F238E27FC236}">
                <a16:creationId xmlns:a16="http://schemas.microsoft.com/office/drawing/2014/main" id="{6AB8A26F-0289-1ACF-C250-3A4503291D80}"/>
              </a:ext>
            </a:extLst>
          </p:cNvPr>
          <p:cNvGrpSpPr/>
          <p:nvPr/>
        </p:nvGrpSpPr>
        <p:grpSpPr>
          <a:xfrm>
            <a:off x="304801" y="1752247"/>
            <a:ext cx="7670800" cy="4360686"/>
            <a:chOff x="304801" y="1752247"/>
            <a:chExt cx="7670800" cy="4360686"/>
          </a:xfrm>
        </p:grpSpPr>
        <p:pic>
          <p:nvPicPr>
            <p:cNvPr id="2052" name="Picture 4">
              <a:extLst>
                <a:ext uri="{FF2B5EF4-FFF2-40B4-BE49-F238E27FC236}">
                  <a16:creationId xmlns:a16="http://schemas.microsoft.com/office/drawing/2014/main" id="{4B2F7860-B7D0-BB99-30EC-83BBD8BEEAA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4801" y="1946293"/>
              <a:ext cx="7670800" cy="416663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D45FFAB-4FEB-C3A4-2251-92512AE0EDBF}"/>
                </a:ext>
              </a:extLst>
            </p:cNvPr>
            <p:cNvSpPr/>
            <p:nvPr/>
          </p:nvSpPr>
          <p:spPr>
            <a:xfrm>
              <a:off x="304801" y="1752247"/>
              <a:ext cx="4975284" cy="436068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050" name="Picture 2" descr="Electron micrograph of E coli">
            <a:extLst>
              <a:ext uri="{FF2B5EF4-FFF2-40B4-BE49-F238E27FC236}">
                <a16:creationId xmlns:a16="http://schemas.microsoft.com/office/drawing/2014/main" id="{318A14AE-79B8-1B7B-E082-7A28BC87FB6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11502" y="1035621"/>
            <a:ext cx="2686016" cy="26860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210384" y="3750080"/>
            <a:ext cx="4050573" cy="2585323"/>
          </a:xfrm>
          <a:prstGeom prst="rect">
            <a:avLst/>
          </a:prstGeom>
          <a:noFill/>
        </p:spPr>
        <p:txBody>
          <a:bodyPr wrap="square" rtlCol="0">
            <a:spAutoFit/>
          </a:bodyPr>
          <a:lstStyle/>
          <a:p>
            <a:r>
              <a:rPr lang="en-US" dirty="0">
                <a:latin typeface="Century Gothic" charset="0"/>
                <a:ea typeface="Century Gothic" charset="0"/>
                <a:cs typeface="Century Gothic" charset="0"/>
              </a:rPr>
              <a:t>Domain     </a:t>
            </a:r>
            <a:r>
              <a:rPr lang="en-US" dirty="0">
                <a:solidFill>
                  <a:srgbClr val="0000FF"/>
                </a:solidFill>
                <a:latin typeface="Century Gothic" charset="0"/>
                <a:ea typeface="Century Gothic" charset="0"/>
                <a:cs typeface="Century Gothic" charset="0"/>
              </a:rPr>
              <a:t>Bacteria</a:t>
            </a:r>
          </a:p>
          <a:p>
            <a:r>
              <a:rPr lang="en-US" dirty="0">
                <a:latin typeface="Century Gothic" charset="0"/>
                <a:ea typeface="Century Gothic" charset="0"/>
                <a:cs typeface="Century Gothic" charset="0"/>
              </a:rPr>
              <a:t>Kingdom   </a:t>
            </a:r>
            <a:r>
              <a:rPr lang="en-US" dirty="0">
                <a:solidFill>
                  <a:srgbClr val="0000FF"/>
                </a:solidFill>
                <a:latin typeface="Century Gothic" charset="0"/>
                <a:ea typeface="Century Gothic" charset="0"/>
                <a:cs typeface="Century Gothic" charset="0"/>
              </a:rPr>
              <a:t>Bacteria</a:t>
            </a:r>
          </a:p>
          <a:p>
            <a:r>
              <a:rPr lang="en-US" dirty="0">
                <a:latin typeface="Century Gothic" charset="0"/>
                <a:ea typeface="Century Gothic" charset="0"/>
                <a:cs typeface="Century Gothic" charset="0"/>
              </a:rPr>
              <a:t>Phylum      </a:t>
            </a:r>
            <a:r>
              <a:rPr lang="en-US" dirty="0">
                <a:solidFill>
                  <a:srgbClr val="0000FF"/>
                </a:solidFill>
                <a:latin typeface="Century Gothic" charset="0"/>
                <a:ea typeface="Century Gothic" charset="0"/>
                <a:cs typeface="Century Gothic" charset="0"/>
              </a:rPr>
              <a:t>Pseudomonadota</a:t>
            </a:r>
          </a:p>
          <a:p>
            <a:r>
              <a:rPr lang="en-US" dirty="0">
                <a:latin typeface="Century Gothic" charset="0"/>
                <a:ea typeface="Century Gothic" charset="0"/>
                <a:cs typeface="Century Gothic" charset="0"/>
              </a:rPr>
              <a:t>Class         </a:t>
            </a:r>
            <a:r>
              <a:rPr lang="en-US" dirty="0">
                <a:solidFill>
                  <a:srgbClr val="0000FF"/>
                </a:solidFill>
                <a:latin typeface="Century Gothic" charset="0"/>
                <a:ea typeface="Century Gothic" charset="0"/>
                <a:cs typeface="Century Gothic" charset="0"/>
              </a:rPr>
              <a:t>Gammaproteobacteria</a:t>
            </a:r>
          </a:p>
          <a:p>
            <a:r>
              <a:rPr lang="en-US" dirty="0">
                <a:latin typeface="Century Gothic" charset="0"/>
                <a:ea typeface="Century Gothic" charset="0"/>
                <a:cs typeface="Century Gothic" charset="0"/>
              </a:rPr>
              <a:t>Order        </a:t>
            </a:r>
            <a:r>
              <a:rPr lang="en-US" dirty="0">
                <a:solidFill>
                  <a:srgbClr val="0000FF"/>
                </a:solidFill>
                <a:latin typeface="Century Gothic" charset="0"/>
                <a:ea typeface="Century Gothic" charset="0"/>
                <a:cs typeface="Century Gothic" charset="0"/>
              </a:rPr>
              <a:t>Enterobacterales</a:t>
            </a:r>
          </a:p>
          <a:p>
            <a:r>
              <a:rPr lang="en-US" dirty="0">
                <a:latin typeface="Century Gothic" charset="0"/>
                <a:ea typeface="Century Gothic" charset="0"/>
                <a:cs typeface="Century Gothic" charset="0"/>
              </a:rPr>
              <a:t>Family       </a:t>
            </a:r>
            <a:r>
              <a:rPr lang="en-US" dirty="0">
                <a:solidFill>
                  <a:srgbClr val="0000FF"/>
                </a:solidFill>
                <a:latin typeface="Century Gothic" charset="0"/>
                <a:ea typeface="Century Gothic" charset="0"/>
                <a:cs typeface="Century Gothic" charset="0"/>
              </a:rPr>
              <a:t>Enterobacteriaceae</a:t>
            </a:r>
          </a:p>
          <a:p>
            <a:r>
              <a:rPr lang="en-US" dirty="0">
                <a:latin typeface="Century Gothic" charset="0"/>
                <a:ea typeface="Century Gothic" charset="0"/>
                <a:cs typeface="Century Gothic" charset="0"/>
              </a:rPr>
              <a:t>Genus       </a:t>
            </a:r>
            <a:r>
              <a:rPr lang="en-US" i="1" dirty="0">
                <a:solidFill>
                  <a:srgbClr val="0000FF"/>
                </a:solidFill>
                <a:latin typeface="Century Gothic" charset="0"/>
                <a:ea typeface="Century Gothic" charset="0"/>
                <a:cs typeface="Century Gothic" charset="0"/>
              </a:rPr>
              <a:t>Escherichia</a:t>
            </a:r>
          </a:p>
          <a:p>
            <a:r>
              <a:rPr lang="en-US" dirty="0">
                <a:latin typeface="Century Gothic" charset="0"/>
                <a:ea typeface="Century Gothic" charset="0"/>
                <a:cs typeface="Century Gothic" charset="0"/>
              </a:rPr>
              <a:t>Species     </a:t>
            </a:r>
            <a:r>
              <a:rPr lang="en-US" i="1" dirty="0">
                <a:solidFill>
                  <a:srgbClr val="0000FF"/>
                </a:solidFill>
                <a:latin typeface="Century Gothic" charset="0"/>
                <a:ea typeface="Century Gothic" charset="0"/>
                <a:cs typeface="Century Gothic" charset="0"/>
              </a:rPr>
              <a:t>coli</a:t>
            </a:r>
          </a:p>
          <a:p>
            <a:r>
              <a:rPr lang="en-US" dirty="0">
                <a:solidFill>
                  <a:srgbClr val="0000FF"/>
                </a:solidFill>
                <a:latin typeface="Century Gothic" charset="0"/>
                <a:ea typeface="Century Gothic" charset="0"/>
                <a:cs typeface="Century Gothic" charset="0"/>
              </a:rPr>
              <a:t>                  </a:t>
            </a:r>
          </a:p>
        </p:txBody>
      </p:sp>
      <p:sp>
        <p:nvSpPr>
          <p:cNvPr id="13" name="TextBox 12">
            <a:extLst>
              <a:ext uri="{FF2B5EF4-FFF2-40B4-BE49-F238E27FC236}">
                <a16:creationId xmlns:a16="http://schemas.microsoft.com/office/drawing/2014/main" id="{C4A24F44-81AE-90E1-1B29-A8007F44C42E}"/>
              </a:ext>
            </a:extLst>
          </p:cNvPr>
          <p:cNvSpPr txBox="1"/>
          <p:nvPr/>
        </p:nvSpPr>
        <p:spPr>
          <a:xfrm>
            <a:off x="7243616" y="5963707"/>
            <a:ext cx="4050573" cy="369332"/>
          </a:xfrm>
          <a:prstGeom prst="rect">
            <a:avLst/>
          </a:prstGeom>
          <a:noFill/>
        </p:spPr>
        <p:txBody>
          <a:bodyPr wrap="square">
            <a:spAutoFit/>
          </a:bodyPr>
          <a:lstStyle/>
          <a:p>
            <a:r>
              <a:rPr lang="en-US" dirty="0">
                <a:latin typeface="Century Gothic" charset="0"/>
                <a:ea typeface="Century Gothic" charset="0"/>
                <a:cs typeface="Century Gothic" charset="0"/>
              </a:rPr>
              <a:t>(Serotype/Strain)    </a:t>
            </a:r>
            <a:r>
              <a:rPr lang="en-US" dirty="0">
                <a:solidFill>
                  <a:srgbClr val="0000FF"/>
                </a:solidFill>
                <a:latin typeface="Century Gothic" charset="0"/>
                <a:ea typeface="Century Gothic" charset="0"/>
                <a:cs typeface="Century Gothic" charset="0"/>
              </a:rPr>
              <a:t>O157:H7</a:t>
            </a:r>
            <a:endParaRPr lang="en-US" dirty="0"/>
          </a:p>
        </p:txBody>
      </p:sp>
      <p:sp>
        <p:nvSpPr>
          <p:cNvPr id="3" name="Right Triangle 2" descr="The wider end of the triangle is up at Domain, depicting this is the most general category, and narrows to a point at species">
            <a:extLst>
              <a:ext uri="{FF2B5EF4-FFF2-40B4-BE49-F238E27FC236}">
                <a16:creationId xmlns:a16="http://schemas.microsoft.com/office/drawing/2014/main" id="{6356AD00-343E-B4C8-1ABE-32C0CB1E3163}"/>
              </a:ext>
            </a:extLst>
          </p:cNvPr>
          <p:cNvSpPr/>
          <p:nvPr/>
        </p:nvSpPr>
        <p:spPr>
          <a:xfrm flipH="1" flipV="1">
            <a:off x="8025028" y="3819183"/>
            <a:ext cx="217376" cy="2143273"/>
          </a:xfrm>
          <a:prstGeom prst="r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9FA4DEB-409F-5258-C872-F68DD66D88DD}"/>
              </a:ext>
            </a:extLst>
          </p:cNvPr>
          <p:cNvSpPr txBox="1"/>
          <p:nvPr/>
        </p:nvSpPr>
        <p:spPr>
          <a:xfrm>
            <a:off x="8551402" y="6566407"/>
            <a:ext cx="6096000" cy="307777"/>
          </a:xfrm>
          <a:prstGeom prst="rect">
            <a:avLst/>
          </a:prstGeom>
          <a:noFill/>
        </p:spPr>
        <p:txBody>
          <a:bodyPr wrap="square">
            <a:spAutoFit/>
          </a:bodyPr>
          <a:lstStyle/>
          <a:p>
            <a:r>
              <a:rPr lang="en-US" sz="1400" b="0" i="0" dirty="0">
                <a:effectLst/>
                <a:latin typeface="Open Sans" panose="020F0502020204030204" pitchFamily="34" charset="0"/>
              </a:rPr>
              <a:t>Dagmara </a:t>
            </a:r>
            <a:r>
              <a:rPr lang="en-US" sz="1400" b="0" i="0" dirty="0" err="1">
                <a:effectLst/>
                <a:latin typeface="Open Sans" panose="020F0502020204030204" pitchFamily="34" charset="0"/>
              </a:rPr>
              <a:t>Kisiela</a:t>
            </a:r>
            <a:r>
              <a:rPr lang="en-US" sz="1400" b="0" i="0" dirty="0">
                <a:effectLst/>
                <a:latin typeface="Open Sans" panose="020F0502020204030204" pitchFamily="34" charset="0"/>
              </a:rPr>
              <a:t> /University of Washington</a:t>
            </a:r>
            <a:endParaRPr lang="en-US" sz="1400" dirty="0"/>
          </a:p>
        </p:txBody>
      </p:sp>
      <p:sp>
        <p:nvSpPr>
          <p:cNvPr id="6" name="Rectangle 5">
            <a:extLst>
              <a:ext uri="{FF2B5EF4-FFF2-40B4-BE49-F238E27FC236}">
                <a16:creationId xmlns:a16="http://schemas.microsoft.com/office/drawing/2014/main" id="{3546E201-41DB-49F8-6970-4D538EE9E9AC}"/>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58B6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80783C2E-7023-3C8B-C28D-69196197D441}"/>
              </a:ext>
              <a:ext uri="{C183D7F6-B498-43B3-948B-1728B52AA6E4}">
                <adec:decorative xmlns:adec="http://schemas.microsoft.com/office/drawing/2017/decorative" val="1"/>
              </a:ext>
            </a:extLst>
          </p:cNvPr>
          <p:cNvCxnSpPr>
            <a:cxnSpLocks/>
          </p:cNvCxnSpPr>
          <p:nvPr/>
        </p:nvCxnSpPr>
        <p:spPr>
          <a:xfrm>
            <a:off x="881605" y="824420"/>
            <a:ext cx="10428790"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8926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3" grpId="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913539-0C28-96B4-C2F4-7D885A0A8D83}"/>
              </a:ext>
              <a:ext uri="{C183D7F6-B498-43B3-948B-1728B52AA6E4}">
                <adec:decorative xmlns:adec="http://schemas.microsoft.com/office/drawing/2017/decorative" val="1"/>
              </a:ext>
            </a:extLst>
          </p:cNvPr>
          <p:cNvSpPr txBox="1"/>
          <p:nvPr/>
        </p:nvSpPr>
        <p:spPr>
          <a:xfrm>
            <a:off x="147117" y="6334780"/>
            <a:ext cx="12196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cs typeface="Arial"/>
              </a:rPr>
              <a:t>Gross, </a:t>
            </a:r>
            <a:r>
              <a:rPr lang="en-US" sz="1400" i="1" dirty="0">
                <a:cs typeface="Arial"/>
              </a:rPr>
              <a:t>Curr Biol, 2018; </a:t>
            </a:r>
            <a:r>
              <a:rPr lang="en-US" sz="1400" dirty="0">
                <a:latin typeface="Roboto"/>
                <a:ea typeface="Roboto"/>
                <a:cs typeface="Roboto"/>
              </a:rPr>
              <a:t>PHOTO: DENNIS KUNKEL MICROSCOPY/SCIENCE SOURCE; Rodrigues-Oliveira et al., </a:t>
            </a:r>
            <a:r>
              <a:rPr lang="en-US" sz="1400" i="1" dirty="0">
                <a:latin typeface="Roboto"/>
                <a:ea typeface="Roboto"/>
                <a:cs typeface="Roboto"/>
              </a:rPr>
              <a:t>Nature, 2023</a:t>
            </a:r>
            <a:endParaRPr lang="en-US" sz="2400" i="1" dirty="0">
              <a:cs typeface="Arial"/>
            </a:endParaRPr>
          </a:p>
          <a:p>
            <a:r>
              <a:rPr lang="en-US" sz="1400" dirty="0" err="1">
                <a:ea typeface="+mn-lt"/>
                <a:cs typeface="+mn-lt"/>
              </a:rPr>
              <a:t>Imachi</a:t>
            </a:r>
            <a:r>
              <a:rPr lang="en-US" sz="1400" dirty="0">
                <a:ea typeface="+mn-lt"/>
                <a:cs typeface="+mn-lt"/>
              </a:rPr>
              <a:t> et al, </a:t>
            </a:r>
            <a:r>
              <a:rPr lang="en-US" sz="1400" i="1" dirty="0">
                <a:ea typeface="+mn-lt"/>
                <a:cs typeface="+mn-lt"/>
              </a:rPr>
              <a:t>Nature</a:t>
            </a:r>
            <a:r>
              <a:rPr lang="en-US" sz="1400" dirty="0">
                <a:ea typeface="+mn-lt"/>
                <a:cs typeface="+mn-lt"/>
              </a:rPr>
              <a:t>, 2020; Servick, </a:t>
            </a:r>
            <a:r>
              <a:rPr lang="en-US" sz="1400" i="1" dirty="0">
                <a:ea typeface="+mn-lt"/>
                <a:cs typeface="+mn-lt"/>
              </a:rPr>
              <a:t>Science News</a:t>
            </a:r>
            <a:r>
              <a:rPr lang="en-US" sz="1400" dirty="0">
                <a:ea typeface="+mn-lt"/>
                <a:cs typeface="+mn-lt"/>
              </a:rPr>
              <a:t>, 2021</a:t>
            </a:r>
            <a:endParaRPr lang="en-US" sz="1400" dirty="0">
              <a:cs typeface="Arial"/>
            </a:endParaRPr>
          </a:p>
        </p:txBody>
      </p:sp>
      <p:sp>
        <p:nvSpPr>
          <p:cNvPr id="11" name="Title 1">
            <a:extLst>
              <a:ext uri="{FF2B5EF4-FFF2-40B4-BE49-F238E27FC236}">
                <a16:creationId xmlns:a16="http://schemas.microsoft.com/office/drawing/2014/main" id="{55C895B6-9DC2-8E71-ADFA-B06A0A4F8381}"/>
              </a:ext>
            </a:extLst>
          </p:cNvPr>
          <p:cNvSpPr txBox="1">
            <a:spLocks noGrp="1"/>
          </p:cNvSpPr>
          <p:nvPr>
            <p:ph type="title" idx="4294967295"/>
          </p:nvPr>
        </p:nvSpPr>
        <p:spPr>
          <a:xfrm>
            <a:off x="1074821" y="-232439"/>
            <a:ext cx="4670886" cy="10609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4800" b="0" i="0" u="sng" strike="noStrike" kern="1200" cap="none" spc="-50" normalizeH="0" baseline="0" noProof="0" dirty="0">
                <a:ln>
                  <a:noFill/>
                </a:ln>
                <a:solidFill>
                  <a:schemeClr val="tx1"/>
                </a:solidFill>
                <a:effectLst/>
                <a:uLnTx/>
                <a:uFillTx/>
                <a:latin typeface="+mj-lt"/>
                <a:ea typeface="+mj-ea"/>
                <a:cs typeface="+mj-cs"/>
              </a:rPr>
              <a:t>Archaea</a:t>
            </a:r>
          </a:p>
        </p:txBody>
      </p:sp>
      <p:grpSp>
        <p:nvGrpSpPr>
          <p:cNvPr id="10" name="Group 9" descr="Pictures of example Archaea species Methanocaldococcus villosus, Methanobrevibacter smithii, Lokiarchaeum ossiferum, Prometheoarchaeum syntrophicum, Sulfolubus species, Halobacterium salinarum">
            <a:extLst>
              <a:ext uri="{FF2B5EF4-FFF2-40B4-BE49-F238E27FC236}">
                <a16:creationId xmlns:a16="http://schemas.microsoft.com/office/drawing/2014/main" id="{819F7E3A-8FC5-FFC6-A569-4A31A75A7B75}"/>
              </a:ext>
            </a:extLst>
          </p:cNvPr>
          <p:cNvGrpSpPr/>
          <p:nvPr/>
        </p:nvGrpSpPr>
        <p:grpSpPr>
          <a:xfrm>
            <a:off x="1214466" y="851042"/>
            <a:ext cx="9986880" cy="5282457"/>
            <a:chOff x="860746" y="796114"/>
            <a:chExt cx="10780731" cy="5702354"/>
          </a:xfrm>
        </p:grpSpPr>
        <p:pic>
          <p:nvPicPr>
            <p:cNvPr id="3" name="Picture 2" descr="A close-up of a microscopic view of a cell  AI-generated content may be incorrect.">
              <a:extLst>
                <a:ext uri="{FF2B5EF4-FFF2-40B4-BE49-F238E27FC236}">
                  <a16:creationId xmlns:a16="http://schemas.microsoft.com/office/drawing/2014/main" id="{DC73A99E-DFB7-BA00-9527-A06A7BF396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3542" y="893960"/>
              <a:ext cx="3468600" cy="2363492"/>
            </a:xfrm>
            <a:prstGeom prst="rect">
              <a:avLst/>
            </a:prstGeom>
          </p:spPr>
        </p:pic>
        <p:sp>
          <p:nvSpPr>
            <p:cNvPr id="4" name="TextBox 3">
              <a:extLst>
                <a:ext uri="{FF2B5EF4-FFF2-40B4-BE49-F238E27FC236}">
                  <a16:creationId xmlns:a16="http://schemas.microsoft.com/office/drawing/2014/main" id="{764B9514-7AF5-88BD-1AC9-8D8A2FDB87D6}"/>
                </a:ext>
              </a:extLst>
            </p:cNvPr>
            <p:cNvSpPr txBox="1"/>
            <p:nvPr/>
          </p:nvSpPr>
          <p:spPr>
            <a:xfrm>
              <a:off x="1157356" y="3178314"/>
              <a:ext cx="4156765" cy="398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err="1">
                  <a:solidFill>
                    <a:schemeClr val="tx1">
                      <a:lumMod val="85000"/>
                      <a:lumOff val="15000"/>
                    </a:schemeClr>
                  </a:solidFill>
                  <a:cs typeface="helvetica"/>
                </a:rPr>
                <a:t>Methanocaldococcus</a:t>
              </a:r>
              <a:r>
                <a:rPr lang="en-US" i="1" dirty="0">
                  <a:solidFill>
                    <a:schemeClr val="tx1">
                      <a:lumMod val="85000"/>
                      <a:lumOff val="15000"/>
                    </a:schemeClr>
                  </a:solidFill>
                  <a:cs typeface="helvetica"/>
                </a:rPr>
                <a:t> villosus</a:t>
              </a:r>
              <a:endParaRPr lang="en-US" i="1" dirty="0">
                <a:solidFill>
                  <a:schemeClr val="tx1">
                    <a:lumMod val="85000"/>
                    <a:lumOff val="15000"/>
                  </a:schemeClr>
                </a:solidFill>
              </a:endParaRPr>
            </a:p>
          </p:txBody>
        </p:sp>
        <p:pic>
          <p:nvPicPr>
            <p:cNvPr id="6" name="Picture 5" descr="A close up of bacteria  AI-generated content may be incorrect.">
              <a:extLst>
                <a:ext uri="{FF2B5EF4-FFF2-40B4-BE49-F238E27FC236}">
                  <a16:creationId xmlns:a16="http://schemas.microsoft.com/office/drawing/2014/main" id="{955DC906-3A17-B057-F3ED-30ED02461A3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5120100" y="595174"/>
              <a:ext cx="2349363" cy="2950957"/>
            </a:xfrm>
            <a:prstGeom prst="rect">
              <a:avLst/>
            </a:prstGeom>
          </p:spPr>
        </p:pic>
        <p:sp>
          <p:nvSpPr>
            <p:cNvPr id="7" name="TextBox 6">
              <a:extLst>
                <a:ext uri="{FF2B5EF4-FFF2-40B4-BE49-F238E27FC236}">
                  <a16:creationId xmlns:a16="http://schemas.microsoft.com/office/drawing/2014/main" id="{636C21ED-6A43-8D8A-5488-2407513EA81F}"/>
                </a:ext>
              </a:extLst>
            </p:cNvPr>
            <p:cNvSpPr txBox="1"/>
            <p:nvPr/>
          </p:nvSpPr>
          <p:spPr>
            <a:xfrm>
              <a:off x="4706034" y="3178313"/>
              <a:ext cx="3615634" cy="398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err="1">
                  <a:solidFill>
                    <a:schemeClr val="tx1">
                      <a:lumMod val="85000"/>
                      <a:lumOff val="15000"/>
                    </a:schemeClr>
                  </a:solidFill>
                </a:rPr>
                <a:t>Methanobrevibacter</a:t>
              </a:r>
              <a:r>
                <a:rPr lang="en-US" i="1" dirty="0">
                  <a:solidFill>
                    <a:schemeClr val="tx1">
                      <a:lumMod val="85000"/>
                      <a:lumOff val="15000"/>
                    </a:schemeClr>
                  </a:solidFill>
                </a:rPr>
                <a:t> smithii</a:t>
              </a:r>
            </a:p>
          </p:txBody>
        </p:sp>
        <p:pic>
          <p:nvPicPr>
            <p:cNvPr id="8" name="Picture 7" descr="undefined">
              <a:extLst>
                <a:ext uri="{FF2B5EF4-FFF2-40B4-BE49-F238E27FC236}">
                  <a16:creationId xmlns:a16="http://schemas.microsoft.com/office/drawing/2014/main" id="{CA1011E5-084B-F3FC-4C4B-13FA059C9523}"/>
                </a:ext>
              </a:extLst>
            </p:cNvPr>
            <p:cNvPicPr>
              <a:picLocks noChangeAspect="1"/>
            </p:cNvPicPr>
            <p:nvPr/>
          </p:nvPicPr>
          <p:blipFill>
            <a:blip r:embed="rId6" cstate="screen">
              <a:extLst>
                <a:ext uri="{28A0092B-C50C-407E-A947-70E740481C1C}">
                  <a14:useLocalDpi xmlns:a14="http://schemas.microsoft.com/office/drawing/2010/main"/>
                </a:ext>
              </a:extLst>
            </a:blip>
            <a:srcRect b="-662"/>
            <a:stretch>
              <a:fillRect/>
            </a:stretch>
          </p:blipFill>
          <p:spPr>
            <a:xfrm rot="16200000">
              <a:off x="8264515" y="3443542"/>
              <a:ext cx="2360999" cy="2952502"/>
            </a:xfrm>
            <a:prstGeom prst="rect">
              <a:avLst/>
            </a:prstGeom>
          </p:spPr>
        </p:pic>
        <p:sp>
          <p:nvSpPr>
            <p:cNvPr id="9" name="TextBox 8">
              <a:extLst>
                <a:ext uri="{FF2B5EF4-FFF2-40B4-BE49-F238E27FC236}">
                  <a16:creationId xmlns:a16="http://schemas.microsoft.com/office/drawing/2014/main" id="{FAD27C2F-AD35-9AB4-887E-9C5B8773D846}"/>
                </a:ext>
              </a:extLst>
            </p:cNvPr>
            <p:cNvSpPr txBox="1"/>
            <p:nvPr/>
          </p:nvSpPr>
          <p:spPr>
            <a:xfrm>
              <a:off x="8077058" y="6078468"/>
              <a:ext cx="3501766" cy="398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solidFill>
                    <a:schemeClr val="tx1">
                      <a:lumMod val="85000"/>
                      <a:lumOff val="15000"/>
                    </a:schemeClr>
                  </a:solidFill>
                </a:rPr>
                <a:t>Halobacterium </a:t>
              </a:r>
              <a:r>
                <a:rPr lang="en-US" i="1" dirty="0" err="1">
                  <a:solidFill>
                    <a:schemeClr val="tx1">
                      <a:lumMod val="85000"/>
                      <a:lumOff val="15000"/>
                    </a:schemeClr>
                  </a:solidFill>
                </a:rPr>
                <a:t>salinarum</a:t>
              </a:r>
              <a:endParaRPr lang="en-US" i="1" dirty="0">
                <a:solidFill>
                  <a:schemeClr val="tx1">
                    <a:lumMod val="85000"/>
                    <a:lumOff val="15000"/>
                  </a:schemeClr>
                </a:solidFill>
              </a:endParaRPr>
            </a:p>
          </p:txBody>
        </p:sp>
        <p:pic>
          <p:nvPicPr>
            <p:cNvPr id="12" name="Picture 11" descr="undefined">
              <a:extLst>
                <a:ext uri="{FF2B5EF4-FFF2-40B4-BE49-F238E27FC236}">
                  <a16:creationId xmlns:a16="http://schemas.microsoft.com/office/drawing/2014/main" id="{81B1A741-E8BB-419A-EFD0-8737AF6AC048}"/>
                </a:ext>
              </a:extLst>
            </p:cNvPr>
            <p:cNvPicPr>
              <a:picLocks noChangeAspect="1"/>
            </p:cNvPicPr>
            <p:nvPr/>
          </p:nvPicPr>
          <p:blipFill>
            <a:blip r:embed="rId7" cstate="screen">
              <a:extLst>
                <a:ext uri="{28A0092B-C50C-407E-A947-70E740481C1C}">
                  <a14:useLocalDpi xmlns:a14="http://schemas.microsoft.com/office/drawing/2010/main"/>
                </a:ext>
              </a:extLst>
            </a:blip>
            <a:srcRect r="-406"/>
            <a:stretch>
              <a:fillRect/>
            </a:stretch>
          </p:blipFill>
          <p:spPr>
            <a:xfrm>
              <a:off x="1143506" y="3707855"/>
              <a:ext cx="3450705" cy="2379047"/>
            </a:xfrm>
            <a:prstGeom prst="rect">
              <a:avLst/>
            </a:prstGeom>
          </p:spPr>
        </p:pic>
        <p:sp>
          <p:nvSpPr>
            <p:cNvPr id="13" name="TextBox 12">
              <a:extLst>
                <a:ext uri="{FF2B5EF4-FFF2-40B4-BE49-F238E27FC236}">
                  <a16:creationId xmlns:a16="http://schemas.microsoft.com/office/drawing/2014/main" id="{6AE07D75-8C90-971A-7688-EF80C4ADEA16}"/>
                </a:ext>
              </a:extLst>
            </p:cNvPr>
            <p:cNvSpPr txBox="1"/>
            <p:nvPr/>
          </p:nvSpPr>
          <p:spPr>
            <a:xfrm>
              <a:off x="860746" y="6099778"/>
              <a:ext cx="4616905" cy="398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err="1">
                  <a:solidFill>
                    <a:schemeClr val="tx1">
                      <a:lumMod val="85000"/>
                      <a:lumOff val="15000"/>
                    </a:schemeClr>
                  </a:solidFill>
                </a:rPr>
                <a:t>Promethearchaeum</a:t>
              </a:r>
              <a:r>
                <a:rPr lang="en-US" i="1" dirty="0">
                  <a:solidFill>
                    <a:schemeClr val="tx1">
                      <a:lumMod val="85000"/>
                      <a:lumOff val="15000"/>
                    </a:schemeClr>
                  </a:solidFill>
                </a:rPr>
                <a:t> </a:t>
              </a:r>
              <a:r>
                <a:rPr lang="en-US" i="1" dirty="0" err="1">
                  <a:solidFill>
                    <a:schemeClr val="tx1">
                      <a:lumMod val="85000"/>
                      <a:lumOff val="15000"/>
                    </a:schemeClr>
                  </a:solidFill>
                </a:rPr>
                <a:t>syntrophicum</a:t>
              </a:r>
              <a:endParaRPr lang="en-US" i="1" dirty="0">
                <a:solidFill>
                  <a:schemeClr val="tx1">
                    <a:lumMod val="85000"/>
                    <a:lumOff val="15000"/>
                  </a:schemeClr>
                </a:solidFill>
              </a:endParaRPr>
            </a:p>
          </p:txBody>
        </p:sp>
        <p:pic>
          <p:nvPicPr>
            <p:cNvPr id="14" name="Picture 13" descr="Scanning electron micrograph of a Lokiarchaeum ossiferum cell showing the long and complex cell protrusions.">
              <a:extLst>
                <a:ext uri="{FF2B5EF4-FFF2-40B4-BE49-F238E27FC236}">
                  <a16:creationId xmlns:a16="http://schemas.microsoft.com/office/drawing/2014/main" id="{00CE0C4A-A128-A6C7-5A86-8B5A400493E6}"/>
                </a:ext>
              </a:extLst>
            </p:cNvPr>
            <p:cNvPicPr>
              <a:picLocks noChangeAspect="1"/>
            </p:cNvPicPr>
            <p:nvPr/>
          </p:nvPicPr>
          <p:blipFill>
            <a:blip r:embed="rId8" cstate="screen">
              <a:extLst>
                <a:ext uri="{28A0092B-C50C-407E-A947-70E740481C1C}">
                  <a14:useLocalDpi xmlns:a14="http://schemas.microsoft.com/office/drawing/2010/main"/>
                </a:ext>
              </a:extLst>
            </a:blip>
            <a:srcRect t="-2783"/>
            <a:stretch>
              <a:fillRect/>
            </a:stretch>
          </p:blipFill>
          <p:spPr>
            <a:xfrm>
              <a:off x="7970304" y="796114"/>
              <a:ext cx="2950958" cy="2387784"/>
            </a:xfrm>
            <a:prstGeom prst="rect">
              <a:avLst/>
            </a:prstGeom>
          </p:spPr>
        </p:pic>
        <p:sp>
          <p:nvSpPr>
            <p:cNvPr id="15" name="TextBox 14">
              <a:extLst>
                <a:ext uri="{FF2B5EF4-FFF2-40B4-BE49-F238E27FC236}">
                  <a16:creationId xmlns:a16="http://schemas.microsoft.com/office/drawing/2014/main" id="{61E464B1-46A1-7FEF-14CE-DB5D5DE0B56D}"/>
                </a:ext>
              </a:extLst>
            </p:cNvPr>
            <p:cNvSpPr txBox="1"/>
            <p:nvPr/>
          </p:nvSpPr>
          <p:spPr>
            <a:xfrm>
              <a:off x="8025843" y="3178313"/>
              <a:ext cx="3615634" cy="398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err="1">
                  <a:solidFill>
                    <a:schemeClr val="tx1">
                      <a:lumMod val="85000"/>
                      <a:lumOff val="15000"/>
                    </a:schemeClr>
                  </a:solidFill>
                  <a:ea typeface="roboto"/>
                  <a:cs typeface="roboto"/>
                </a:rPr>
                <a:t>Lokiarchaeum</a:t>
              </a:r>
              <a:r>
                <a:rPr lang="en-US" i="1" dirty="0">
                  <a:solidFill>
                    <a:schemeClr val="tx1">
                      <a:lumMod val="85000"/>
                      <a:lumOff val="15000"/>
                    </a:schemeClr>
                  </a:solidFill>
                  <a:ea typeface="roboto"/>
                  <a:cs typeface="roboto"/>
                </a:rPr>
                <a:t> </a:t>
              </a:r>
              <a:r>
                <a:rPr lang="en-US" i="1" dirty="0" err="1">
                  <a:solidFill>
                    <a:schemeClr val="tx1">
                      <a:lumMod val="85000"/>
                      <a:lumOff val="15000"/>
                    </a:schemeClr>
                  </a:solidFill>
                  <a:ea typeface="roboto"/>
                  <a:cs typeface="roboto"/>
                </a:rPr>
                <a:t>ossiferum</a:t>
              </a:r>
              <a:endParaRPr lang="en-US" dirty="0">
                <a:solidFill>
                  <a:schemeClr val="tx1">
                    <a:lumMod val="85000"/>
                    <a:lumOff val="15000"/>
                  </a:schemeClr>
                </a:solidFill>
              </a:endParaRPr>
            </a:p>
          </p:txBody>
        </p:sp>
        <p:pic>
          <p:nvPicPr>
            <p:cNvPr id="1026" name="Picture 2" descr="Sulfolobus archaea">
              <a:extLst>
                <a:ext uri="{FF2B5EF4-FFF2-40B4-BE49-F238E27FC236}">
                  <a16:creationId xmlns:a16="http://schemas.microsoft.com/office/drawing/2014/main" id="{01ACAD4D-BDD1-369F-2D8B-95BC34F70274}"/>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b="-46"/>
            <a:stretch>
              <a:fillRect/>
            </a:stretch>
          </p:blipFill>
          <p:spPr bwMode="auto">
            <a:xfrm>
              <a:off x="4812749" y="3733165"/>
              <a:ext cx="2957512" cy="23609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72A743F-12A7-CC80-6F2D-98875C09FE67}"/>
                </a:ext>
              </a:extLst>
            </p:cNvPr>
            <p:cNvSpPr txBox="1"/>
            <p:nvPr/>
          </p:nvSpPr>
          <p:spPr>
            <a:xfrm>
              <a:off x="5172449" y="6098332"/>
              <a:ext cx="3814417" cy="398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err="1">
                  <a:solidFill>
                    <a:schemeClr val="tx1">
                      <a:lumMod val="85000"/>
                      <a:lumOff val="15000"/>
                    </a:schemeClr>
                  </a:solidFill>
                </a:rPr>
                <a:t>Sulfolubus</a:t>
              </a:r>
              <a:r>
                <a:rPr lang="en-US" i="1" dirty="0">
                  <a:solidFill>
                    <a:schemeClr val="tx1">
                      <a:lumMod val="85000"/>
                      <a:lumOff val="15000"/>
                    </a:schemeClr>
                  </a:solidFill>
                </a:rPr>
                <a:t> </a:t>
              </a:r>
              <a:r>
                <a:rPr lang="en-US" dirty="0">
                  <a:solidFill>
                    <a:schemeClr val="tx1">
                      <a:lumMod val="85000"/>
                      <a:lumOff val="15000"/>
                    </a:schemeClr>
                  </a:solidFill>
                </a:rPr>
                <a:t>sp. </a:t>
              </a:r>
            </a:p>
          </p:txBody>
        </p:sp>
      </p:grpSp>
      <p:sp>
        <p:nvSpPr>
          <p:cNvPr id="16" name="Rectangle 15">
            <a:extLst>
              <a:ext uri="{FF2B5EF4-FFF2-40B4-BE49-F238E27FC236}">
                <a16:creationId xmlns:a16="http://schemas.microsoft.com/office/drawing/2014/main" id="{F0505A96-9EA2-9B47-7ABF-49D15DE2C58A}"/>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58B6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9114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8561-21E5-F2F4-3F06-DD4C1BA1A59B}"/>
              </a:ext>
            </a:extLst>
          </p:cNvPr>
          <p:cNvSpPr>
            <a:spLocks noGrp="1"/>
          </p:cNvSpPr>
          <p:nvPr>
            <p:ph type="title" idx="4294967295"/>
          </p:nvPr>
        </p:nvSpPr>
        <p:spPr>
          <a:xfrm>
            <a:off x="386684" y="-211096"/>
            <a:ext cx="6040903" cy="1060934"/>
          </a:xfrm>
        </p:spPr>
        <p:txBody>
          <a:bodyPr>
            <a:normAutofit/>
          </a:bodyPr>
          <a:lstStyle/>
          <a:p>
            <a:r>
              <a:rPr lang="en-US" sz="4000" u="sng" dirty="0">
                <a:solidFill>
                  <a:schemeClr val="tx1"/>
                </a:solidFill>
              </a:rPr>
              <a:t>Archaea characterized by:</a:t>
            </a:r>
          </a:p>
        </p:txBody>
      </p:sp>
      <p:sp>
        <p:nvSpPr>
          <p:cNvPr id="3" name="Content Placeholder 2">
            <a:extLst>
              <a:ext uri="{FF2B5EF4-FFF2-40B4-BE49-F238E27FC236}">
                <a16:creationId xmlns:a16="http://schemas.microsoft.com/office/drawing/2014/main" id="{844F07A0-D5F4-F6E2-4616-3844C2924016}"/>
              </a:ext>
            </a:extLst>
          </p:cNvPr>
          <p:cNvSpPr>
            <a:spLocks noGrp="1"/>
          </p:cNvSpPr>
          <p:nvPr>
            <p:ph idx="4294967295"/>
          </p:nvPr>
        </p:nvSpPr>
        <p:spPr>
          <a:xfrm>
            <a:off x="386684" y="913998"/>
            <a:ext cx="6047160" cy="4351338"/>
          </a:xfrm>
        </p:spPr>
        <p:txBody>
          <a:bodyPr>
            <a:normAutofit/>
          </a:bodyPr>
          <a:lstStyle/>
          <a:p>
            <a:r>
              <a:rPr lang="en-US" dirty="0">
                <a:solidFill>
                  <a:schemeClr val="tx1"/>
                </a:solidFill>
              </a:rPr>
              <a:t>Able to use alternative energy sources like inorganic molecules or sunlight (photosynthesis) </a:t>
            </a:r>
          </a:p>
          <a:p>
            <a:r>
              <a:rPr lang="en-US" dirty="0">
                <a:solidFill>
                  <a:schemeClr val="tx1"/>
                </a:solidFill>
              </a:rPr>
              <a:t>Often extremophiles (but not always!)</a:t>
            </a:r>
          </a:p>
        </p:txBody>
      </p:sp>
      <p:grpSp>
        <p:nvGrpSpPr>
          <p:cNvPr id="7" name="Group 6" descr="Grand Prismatic Spring in Yellowstone National Park">
            <a:extLst>
              <a:ext uri="{FF2B5EF4-FFF2-40B4-BE49-F238E27FC236}">
                <a16:creationId xmlns:a16="http://schemas.microsoft.com/office/drawing/2014/main" id="{76A4CFAB-092E-9578-FB64-827F57152875}"/>
              </a:ext>
            </a:extLst>
          </p:cNvPr>
          <p:cNvGrpSpPr/>
          <p:nvPr/>
        </p:nvGrpSpPr>
        <p:grpSpPr>
          <a:xfrm>
            <a:off x="6427587" y="286603"/>
            <a:ext cx="5659781" cy="2039488"/>
            <a:chOff x="6427587" y="286603"/>
            <a:chExt cx="5659781" cy="2039488"/>
          </a:xfrm>
        </p:grpSpPr>
        <p:pic>
          <p:nvPicPr>
            <p:cNvPr id="3074" name="Picture 2">
              <a:extLst>
                <a:ext uri="{FF2B5EF4-FFF2-40B4-BE49-F238E27FC236}">
                  <a16:creationId xmlns:a16="http://schemas.microsoft.com/office/drawing/2014/main" id="{60CD995C-DAAF-50F0-1341-C250E1E6C5A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461612" y="286603"/>
              <a:ext cx="3625756" cy="20394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A311442-F2C0-7798-CFD9-A2D7406384C5}"/>
                </a:ext>
              </a:extLst>
            </p:cNvPr>
            <p:cNvSpPr txBox="1"/>
            <p:nvPr/>
          </p:nvSpPr>
          <p:spPr>
            <a:xfrm>
              <a:off x="6427587" y="937015"/>
              <a:ext cx="2034025" cy="738664"/>
            </a:xfrm>
            <a:prstGeom prst="rect">
              <a:avLst/>
            </a:prstGeom>
            <a:noFill/>
          </p:spPr>
          <p:txBody>
            <a:bodyPr wrap="square" rtlCol="0">
              <a:spAutoFit/>
            </a:bodyPr>
            <a:lstStyle/>
            <a:p>
              <a:pPr algn="r"/>
              <a:r>
                <a:rPr lang="en-US" sz="1400" dirty="0"/>
                <a:t>Grand Prismatic Spring in Yellowstone (National Park Service)</a:t>
              </a:r>
            </a:p>
          </p:txBody>
        </p:sp>
      </p:grpSp>
      <p:pic>
        <p:nvPicPr>
          <p:cNvPr id="3076" name="Picture 4" descr="Archaea found in the human oral cavity and gut microbiota">
            <a:extLst>
              <a:ext uri="{FF2B5EF4-FFF2-40B4-BE49-F238E27FC236}">
                <a16:creationId xmlns:a16="http://schemas.microsoft.com/office/drawing/2014/main" id="{64041A1F-80E6-0ABD-E20C-FFE3A87211C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71808" y="2472560"/>
            <a:ext cx="5215561" cy="37552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2FBE4BF-FF54-408F-E874-62EFD1019A92}"/>
              </a:ext>
            </a:extLst>
          </p:cNvPr>
          <p:cNvSpPr txBox="1"/>
          <p:nvPr/>
        </p:nvSpPr>
        <p:spPr>
          <a:xfrm>
            <a:off x="5654633" y="6402119"/>
            <a:ext cx="6537367" cy="338554"/>
          </a:xfrm>
          <a:prstGeom prst="rect">
            <a:avLst/>
          </a:prstGeom>
          <a:noFill/>
        </p:spPr>
        <p:txBody>
          <a:bodyPr wrap="none" rtlCol="0">
            <a:spAutoFit/>
          </a:bodyPr>
          <a:lstStyle/>
          <a:p>
            <a:r>
              <a:rPr lang="en-US" sz="1600" dirty="0" err="1"/>
              <a:t>Nkamga</a:t>
            </a:r>
            <a:r>
              <a:rPr lang="en-US" sz="1600" dirty="0"/>
              <a:t>, </a:t>
            </a:r>
            <a:r>
              <a:rPr lang="en-US" sz="1600" dirty="0" err="1"/>
              <a:t>Henrissat</a:t>
            </a:r>
            <a:r>
              <a:rPr lang="en-US" sz="1600" dirty="0"/>
              <a:t>, and </a:t>
            </a:r>
            <a:r>
              <a:rPr lang="en-US" sz="1600" dirty="0" err="1"/>
              <a:t>Drancourt</a:t>
            </a:r>
            <a:r>
              <a:rPr lang="en-US" sz="1600" dirty="0"/>
              <a:t>, </a:t>
            </a:r>
            <a:r>
              <a:rPr lang="en-US" sz="1600" i="1" dirty="0"/>
              <a:t>Human Microbiome Journal</a:t>
            </a:r>
            <a:r>
              <a:rPr lang="en-US" sz="1600" dirty="0"/>
              <a:t>, 2017</a:t>
            </a:r>
          </a:p>
        </p:txBody>
      </p:sp>
      <p:sp>
        <p:nvSpPr>
          <p:cNvPr id="6" name="Rectangle 5">
            <a:extLst>
              <a:ext uri="{FF2B5EF4-FFF2-40B4-BE49-F238E27FC236}">
                <a16:creationId xmlns:a16="http://schemas.microsoft.com/office/drawing/2014/main" id="{DF1A0F35-677D-2438-C336-39B476AB86DD}"/>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58B6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descr="Like Eukaryotes: &#10;Similar RNA polymerases&#10;Simplified histones&#10;Like Bacteria: &#10;Both Prokaryotes&#10;Single circular chromosome&#10;Binary fission/budding&#10;Similar cell structures&#10;">
            <a:extLst>
              <a:ext uri="{FF2B5EF4-FFF2-40B4-BE49-F238E27FC236}">
                <a16:creationId xmlns:a16="http://schemas.microsoft.com/office/drawing/2014/main" id="{5661959F-10E5-D044-344D-B1896680D7FC}"/>
              </a:ext>
            </a:extLst>
          </p:cNvPr>
          <p:cNvGrpSpPr/>
          <p:nvPr/>
        </p:nvGrpSpPr>
        <p:grpSpPr>
          <a:xfrm>
            <a:off x="503738" y="2206046"/>
            <a:ext cx="6126527" cy="4488365"/>
            <a:chOff x="563373" y="2310845"/>
            <a:chExt cx="6126527" cy="4488365"/>
          </a:xfrm>
        </p:grpSpPr>
        <p:sp>
          <p:nvSpPr>
            <p:cNvPr id="47" name="Freeform: Shape 46">
              <a:extLst>
                <a:ext uri="{FF2B5EF4-FFF2-40B4-BE49-F238E27FC236}">
                  <a16:creationId xmlns:a16="http://schemas.microsoft.com/office/drawing/2014/main" id="{1672B90A-4DF6-6369-9C14-A7C3DEEA8DEC}"/>
                </a:ext>
              </a:extLst>
            </p:cNvPr>
            <p:cNvSpPr/>
            <p:nvPr/>
          </p:nvSpPr>
          <p:spPr>
            <a:xfrm>
              <a:off x="3552216" y="3108063"/>
              <a:ext cx="224305" cy="186664"/>
            </a:xfrm>
            <a:custGeom>
              <a:avLst/>
              <a:gdLst>
                <a:gd name="csX0" fmla="*/ 124709 w 224305"/>
                <a:gd name="csY0" fmla="*/ 0 h 186664"/>
                <a:gd name="csX1" fmla="*/ 161205 w 224305"/>
                <a:gd name="csY1" fmla="*/ 58610 h 186664"/>
                <a:gd name="csX2" fmla="*/ 224305 w 224305"/>
                <a:gd name="csY2" fmla="*/ 186404 h 186664"/>
                <a:gd name="csX3" fmla="*/ 115757 w 224305"/>
                <a:gd name="csY3" fmla="*/ 182485 h 186664"/>
                <a:gd name="csX4" fmla="*/ 0 w 224305"/>
                <a:gd name="csY4" fmla="*/ 186664 h 186664"/>
                <a:gd name="csX5" fmla="*/ 79535 w 224305"/>
                <a:gd name="csY5" fmla="*/ 58937 h 186664"/>
                <a:gd name="csX6" fmla="*/ 124709 w 224305"/>
                <a:gd name="csY6" fmla="*/ 0 h 18666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4305" h="186664">
                  <a:moveTo>
                    <a:pt x="124709" y="0"/>
                  </a:moveTo>
                  <a:lnTo>
                    <a:pt x="161205" y="58610"/>
                  </a:lnTo>
                  <a:lnTo>
                    <a:pt x="224305" y="186404"/>
                  </a:lnTo>
                  <a:lnTo>
                    <a:pt x="115757" y="182485"/>
                  </a:lnTo>
                  <a:lnTo>
                    <a:pt x="0" y="186664"/>
                  </a:lnTo>
                  <a:lnTo>
                    <a:pt x="79535" y="58937"/>
                  </a:lnTo>
                  <a:lnTo>
                    <a:pt x="124709" y="0"/>
                  </a:lnTo>
                  <a:close/>
                </a:path>
              </a:pathLst>
            </a:cu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0570D8F6-F48A-E674-638F-ACCC07C9DAE7}"/>
                </a:ext>
              </a:extLst>
            </p:cNvPr>
            <p:cNvSpPr/>
            <p:nvPr/>
          </p:nvSpPr>
          <p:spPr>
            <a:xfrm>
              <a:off x="3585916" y="3294467"/>
              <a:ext cx="2535790" cy="2415570"/>
            </a:xfrm>
            <a:custGeom>
              <a:avLst/>
              <a:gdLst>
                <a:gd name="csX0" fmla="*/ 190605 w 2535790"/>
                <a:gd name="csY0" fmla="*/ 0 h 2415570"/>
                <a:gd name="csX1" fmla="*/ 332937 w 2535790"/>
                <a:gd name="csY1" fmla="*/ 5138 h 2415570"/>
                <a:gd name="csX2" fmla="*/ 2535790 w 2535790"/>
                <a:gd name="csY2" fmla="*/ 1750412 h 2415570"/>
                <a:gd name="csX3" fmla="*/ 2523122 w 2535790"/>
                <a:gd name="csY3" fmla="*/ 1929782 h 2415570"/>
                <a:gd name="csX4" fmla="*/ 2499711 w 2535790"/>
                <a:gd name="csY4" fmla="*/ 2039458 h 2415570"/>
                <a:gd name="csX5" fmla="*/ 2495591 w 2535790"/>
                <a:gd name="csY5" fmla="*/ 2043110 h 2415570"/>
                <a:gd name="csX6" fmla="*/ 1432148 w 2535790"/>
                <a:gd name="csY6" fmla="*/ 2415570 h 2415570"/>
                <a:gd name="csX7" fmla="*/ 45835 w 2535790"/>
                <a:gd name="csY7" fmla="*/ 1696441 h 2415570"/>
                <a:gd name="csX8" fmla="*/ 0 w 2535790"/>
                <a:gd name="csY8" fmla="*/ 1622833 h 2415570"/>
                <a:gd name="csX9" fmla="*/ 43546 w 2535790"/>
                <a:gd name="csY9" fmla="*/ 1566018 h 2415570"/>
                <a:gd name="csX10" fmla="*/ 329811 w 2535790"/>
                <a:gd name="csY10" fmla="*/ 651696 h 2415570"/>
                <a:gd name="csX11" fmla="*/ 198089 w 2535790"/>
                <a:gd name="csY11" fmla="*/ 15157 h 2415570"/>
                <a:gd name="csX12" fmla="*/ 190605 w 2535790"/>
                <a:gd name="csY12" fmla="*/ 0 h 24155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35790" h="2415570">
                  <a:moveTo>
                    <a:pt x="190605" y="0"/>
                  </a:moveTo>
                  <a:lnTo>
                    <a:pt x="332937" y="5138"/>
                  </a:lnTo>
                  <a:cubicBezTo>
                    <a:pt x="1570247" y="94978"/>
                    <a:pt x="2535790" y="842078"/>
                    <a:pt x="2535790" y="1750412"/>
                  </a:cubicBezTo>
                  <a:cubicBezTo>
                    <a:pt x="2535790" y="1810968"/>
                    <a:pt x="2531499" y="1870807"/>
                    <a:pt x="2523122" y="1929782"/>
                  </a:cubicBezTo>
                  <a:lnTo>
                    <a:pt x="2499711" y="2039458"/>
                  </a:lnTo>
                  <a:lnTo>
                    <a:pt x="2495591" y="2043110"/>
                  </a:lnTo>
                  <a:cubicBezTo>
                    <a:pt x="2206600" y="2275794"/>
                    <a:pt x="1836105" y="2415570"/>
                    <a:pt x="1432148" y="2415570"/>
                  </a:cubicBezTo>
                  <a:cubicBezTo>
                    <a:pt x="855067" y="2415570"/>
                    <a:pt x="346276" y="2130312"/>
                    <a:pt x="45835" y="1696441"/>
                  </a:cubicBezTo>
                  <a:lnTo>
                    <a:pt x="0" y="1622833"/>
                  </a:lnTo>
                  <a:lnTo>
                    <a:pt x="43546" y="1566018"/>
                  </a:lnTo>
                  <a:cubicBezTo>
                    <a:pt x="224279" y="1305020"/>
                    <a:pt x="329811" y="990382"/>
                    <a:pt x="329811" y="651696"/>
                  </a:cubicBezTo>
                  <a:cubicBezTo>
                    <a:pt x="329811" y="425906"/>
                    <a:pt x="282908" y="210803"/>
                    <a:pt x="198089" y="15157"/>
                  </a:cubicBezTo>
                  <a:lnTo>
                    <a:pt x="190605" y="0"/>
                  </a:lnTo>
                  <a:close/>
                </a:path>
              </a:pathLst>
            </a:cu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Freeform: Shape 44">
              <a:extLst>
                <a:ext uri="{FF2B5EF4-FFF2-40B4-BE49-F238E27FC236}">
                  <a16:creationId xmlns:a16="http://schemas.microsoft.com/office/drawing/2014/main" id="{5765E5FF-09AB-A324-2579-DBBD48F38107}"/>
                </a:ext>
              </a:extLst>
            </p:cNvPr>
            <p:cNvSpPr/>
            <p:nvPr/>
          </p:nvSpPr>
          <p:spPr>
            <a:xfrm>
              <a:off x="1214240" y="3294727"/>
              <a:ext cx="2371676" cy="2286754"/>
            </a:xfrm>
            <a:custGeom>
              <a:avLst/>
              <a:gdLst>
                <a:gd name="csX0" fmla="*/ 2337976 w 2371676"/>
                <a:gd name="csY0" fmla="*/ 0 h 2286754"/>
                <a:gd name="csX1" fmla="*/ 2333769 w 2371676"/>
                <a:gd name="csY1" fmla="*/ 6756 h 2286754"/>
                <a:gd name="csX2" fmla="*/ 2131988 w 2371676"/>
                <a:gd name="csY2" fmla="*/ 784227 h 2286754"/>
                <a:gd name="csX3" fmla="*/ 2333769 w 2371676"/>
                <a:gd name="csY3" fmla="*/ 1561698 h 2286754"/>
                <a:gd name="csX4" fmla="*/ 2371676 w 2371676"/>
                <a:gd name="csY4" fmla="*/ 1622573 h 2286754"/>
                <a:gd name="csX5" fmla="*/ 2318730 w 2371676"/>
                <a:gd name="csY5" fmla="*/ 1691650 h 2286754"/>
                <a:gd name="csX6" fmla="*/ 1025310 w 2371676"/>
                <a:gd name="csY6" fmla="*/ 2286754 h 2286754"/>
                <a:gd name="csX7" fmla="*/ 88143 w 2371676"/>
                <a:gd name="csY7" fmla="*/ 2007467 h 2286754"/>
                <a:gd name="csX8" fmla="*/ 18453 w 2371676"/>
                <a:gd name="csY8" fmla="*/ 1956625 h 2286754"/>
                <a:gd name="csX9" fmla="*/ 12668 w 2371676"/>
                <a:gd name="csY9" fmla="*/ 1929522 h 2286754"/>
                <a:gd name="csX10" fmla="*/ 0 w 2371676"/>
                <a:gd name="csY10" fmla="*/ 1750152 h 2286754"/>
                <a:gd name="csX11" fmla="*/ 2202853 w 2371676"/>
                <a:gd name="csY11" fmla="*/ 4878 h 2286754"/>
                <a:gd name="csX12" fmla="*/ 2337976 w 2371676"/>
                <a:gd name="csY12" fmla="*/ 0 h 22867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371676" h="2286754">
                  <a:moveTo>
                    <a:pt x="2337976" y="0"/>
                  </a:moveTo>
                  <a:lnTo>
                    <a:pt x="2333769" y="6756"/>
                  </a:lnTo>
                  <a:cubicBezTo>
                    <a:pt x="2205084" y="237870"/>
                    <a:pt x="2131988" y="502720"/>
                    <a:pt x="2131988" y="784227"/>
                  </a:cubicBezTo>
                  <a:cubicBezTo>
                    <a:pt x="2131988" y="1065734"/>
                    <a:pt x="2205084" y="1330585"/>
                    <a:pt x="2333769" y="1561698"/>
                  </a:cubicBezTo>
                  <a:lnTo>
                    <a:pt x="2371676" y="1622573"/>
                  </a:lnTo>
                  <a:lnTo>
                    <a:pt x="2318730" y="1691650"/>
                  </a:lnTo>
                  <a:cubicBezTo>
                    <a:pt x="2011294" y="2055095"/>
                    <a:pt x="1546032" y="2286754"/>
                    <a:pt x="1025310" y="2286754"/>
                  </a:cubicBezTo>
                  <a:cubicBezTo>
                    <a:pt x="678162" y="2286754"/>
                    <a:pt x="355663" y="2183795"/>
                    <a:pt x="88143" y="2007467"/>
                  </a:cubicBezTo>
                  <a:lnTo>
                    <a:pt x="18453" y="1956625"/>
                  </a:lnTo>
                  <a:lnTo>
                    <a:pt x="12668" y="1929522"/>
                  </a:lnTo>
                  <a:cubicBezTo>
                    <a:pt x="4291" y="1870547"/>
                    <a:pt x="0" y="1810708"/>
                    <a:pt x="0" y="1750152"/>
                  </a:cubicBezTo>
                  <a:cubicBezTo>
                    <a:pt x="0" y="841818"/>
                    <a:pt x="965544" y="94718"/>
                    <a:pt x="2202853" y="4878"/>
                  </a:cubicBezTo>
                  <a:lnTo>
                    <a:pt x="2337976" y="0"/>
                  </a:lnTo>
                  <a:close/>
                </a:path>
              </a:pathLst>
            </a:cu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4F78A4F3-A2C2-6B11-12A0-6B5AFBE14448}"/>
                </a:ext>
              </a:extLst>
            </p:cNvPr>
            <p:cNvSpPr/>
            <p:nvPr/>
          </p:nvSpPr>
          <p:spPr>
            <a:xfrm>
              <a:off x="563373" y="2310845"/>
              <a:ext cx="3113552" cy="2940507"/>
            </a:xfrm>
            <a:custGeom>
              <a:avLst/>
              <a:gdLst>
                <a:gd name="csX0" fmla="*/ 1676177 w 3113552"/>
                <a:gd name="csY0" fmla="*/ 0 h 2940507"/>
                <a:gd name="csX1" fmla="*/ 3066089 w 3113552"/>
                <a:gd name="csY1" fmla="*/ 720996 h 2940507"/>
                <a:gd name="csX2" fmla="*/ 3113552 w 3113552"/>
                <a:gd name="csY2" fmla="*/ 797218 h 2940507"/>
                <a:gd name="csX3" fmla="*/ 3068378 w 3113552"/>
                <a:gd name="csY3" fmla="*/ 856155 h 2940507"/>
                <a:gd name="csX4" fmla="*/ 2988843 w 3113552"/>
                <a:gd name="csY4" fmla="*/ 983882 h 2940507"/>
                <a:gd name="csX5" fmla="*/ 2853720 w 3113552"/>
                <a:gd name="csY5" fmla="*/ 988760 h 2940507"/>
                <a:gd name="csX6" fmla="*/ 650867 w 3113552"/>
                <a:gd name="csY6" fmla="*/ 2734034 h 2940507"/>
                <a:gd name="csX7" fmla="*/ 663535 w 3113552"/>
                <a:gd name="csY7" fmla="*/ 2913404 h 2940507"/>
                <a:gd name="csX8" fmla="*/ 669320 w 3113552"/>
                <a:gd name="csY8" fmla="*/ 2940507 h 2940507"/>
                <a:gd name="csX9" fmla="*/ 609973 w 3113552"/>
                <a:gd name="csY9" fmla="*/ 2897209 h 2940507"/>
                <a:gd name="csX10" fmla="*/ 0 w 3113552"/>
                <a:gd name="csY10" fmla="*/ 1635318 h 2940507"/>
                <a:gd name="csX11" fmla="*/ 1676177 w 3113552"/>
                <a:gd name="csY11" fmla="*/ 0 h 29405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113552" h="2940507">
                  <a:moveTo>
                    <a:pt x="1676177" y="0"/>
                  </a:moveTo>
                  <a:cubicBezTo>
                    <a:pt x="2254757" y="0"/>
                    <a:pt x="2764868" y="285999"/>
                    <a:pt x="3066089" y="720996"/>
                  </a:cubicBezTo>
                  <a:lnTo>
                    <a:pt x="3113552" y="797218"/>
                  </a:lnTo>
                  <a:lnTo>
                    <a:pt x="3068378" y="856155"/>
                  </a:lnTo>
                  <a:lnTo>
                    <a:pt x="2988843" y="983882"/>
                  </a:lnTo>
                  <a:lnTo>
                    <a:pt x="2853720" y="988760"/>
                  </a:lnTo>
                  <a:cubicBezTo>
                    <a:pt x="1616411" y="1078600"/>
                    <a:pt x="650867" y="1825700"/>
                    <a:pt x="650867" y="2734034"/>
                  </a:cubicBezTo>
                  <a:cubicBezTo>
                    <a:pt x="650867" y="2794590"/>
                    <a:pt x="655158" y="2854429"/>
                    <a:pt x="663535" y="2913404"/>
                  </a:cubicBezTo>
                  <a:lnTo>
                    <a:pt x="669320" y="2940507"/>
                  </a:lnTo>
                  <a:lnTo>
                    <a:pt x="609973" y="2897209"/>
                  </a:lnTo>
                  <a:cubicBezTo>
                    <a:pt x="237447" y="2597268"/>
                    <a:pt x="0" y="2143346"/>
                    <a:pt x="0" y="1635318"/>
                  </a:cubicBezTo>
                  <a:cubicBezTo>
                    <a:pt x="0" y="732157"/>
                    <a:pt x="750450" y="0"/>
                    <a:pt x="1676177" y="0"/>
                  </a:cubicBezTo>
                  <a:close/>
                </a:path>
              </a:pathLst>
            </a:custGeom>
            <a:solidFill>
              <a:srgbClr val="00C6EE"/>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919DFB7C-D392-727E-B9A5-80ADA22A33F2}"/>
                </a:ext>
              </a:extLst>
            </p:cNvPr>
            <p:cNvSpPr/>
            <p:nvPr/>
          </p:nvSpPr>
          <p:spPr>
            <a:xfrm>
              <a:off x="3676925" y="2447871"/>
              <a:ext cx="3012975" cy="2886054"/>
            </a:xfrm>
            <a:custGeom>
              <a:avLst/>
              <a:gdLst>
                <a:gd name="csX0" fmla="*/ 1341139 w 3012975"/>
                <a:gd name="csY0" fmla="*/ 0 h 2886054"/>
                <a:gd name="csX1" fmla="*/ 3012975 w 3012975"/>
                <a:gd name="csY1" fmla="*/ 1631083 h 2886054"/>
                <a:gd name="csX2" fmla="*/ 2523306 w 3012975"/>
                <a:gd name="csY2" fmla="*/ 2784433 h 2886054"/>
                <a:gd name="csX3" fmla="*/ 2408702 w 3012975"/>
                <a:gd name="csY3" fmla="*/ 2886054 h 2886054"/>
                <a:gd name="csX4" fmla="*/ 2432113 w 3012975"/>
                <a:gd name="csY4" fmla="*/ 2776378 h 2886054"/>
                <a:gd name="csX5" fmla="*/ 2444781 w 3012975"/>
                <a:gd name="csY5" fmla="*/ 2597008 h 2886054"/>
                <a:gd name="csX6" fmla="*/ 241928 w 3012975"/>
                <a:gd name="csY6" fmla="*/ 851734 h 2886054"/>
                <a:gd name="csX7" fmla="*/ 99596 w 3012975"/>
                <a:gd name="csY7" fmla="*/ 846596 h 2886054"/>
                <a:gd name="csX8" fmla="*/ 36496 w 3012975"/>
                <a:gd name="csY8" fmla="*/ 718802 h 2886054"/>
                <a:gd name="csX9" fmla="*/ 0 w 3012975"/>
                <a:gd name="csY9" fmla="*/ 660192 h 2886054"/>
                <a:gd name="csX10" fmla="*/ 51069 w 3012975"/>
                <a:gd name="csY10" fmla="*/ 593563 h 2886054"/>
                <a:gd name="csX11" fmla="*/ 1341139 w 3012975"/>
                <a:gd name="csY11" fmla="*/ 0 h 28860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012975" h="2886054">
                  <a:moveTo>
                    <a:pt x="1341139" y="0"/>
                  </a:moveTo>
                  <a:cubicBezTo>
                    <a:pt x="2264469" y="0"/>
                    <a:pt x="3012975" y="730261"/>
                    <a:pt x="3012975" y="1631083"/>
                  </a:cubicBezTo>
                  <a:cubicBezTo>
                    <a:pt x="3012975" y="2081494"/>
                    <a:pt x="2825849" y="2489265"/>
                    <a:pt x="2523306" y="2784433"/>
                  </a:cubicBezTo>
                  <a:lnTo>
                    <a:pt x="2408702" y="2886054"/>
                  </a:lnTo>
                  <a:lnTo>
                    <a:pt x="2432113" y="2776378"/>
                  </a:lnTo>
                  <a:cubicBezTo>
                    <a:pt x="2440490" y="2717403"/>
                    <a:pt x="2444781" y="2657564"/>
                    <a:pt x="2444781" y="2597008"/>
                  </a:cubicBezTo>
                  <a:cubicBezTo>
                    <a:pt x="2444781" y="1688674"/>
                    <a:pt x="1479238" y="941574"/>
                    <a:pt x="241928" y="851734"/>
                  </a:cubicBezTo>
                  <a:lnTo>
                    <a:pt x="99596" y="846596"/>
                  </a:lnTo>
                  <a:lnTo>
                    <a:pt x="36496" y="718802"/>
                  </a:lnTo>
                  <a:lnTo>
                    <a:pt x="0" y="660192"/>
                  </a:lnTo>
                  <a:lnTo>
                    <a:pt x="51069" y="593563"/>
                  </a:lnTo>
                  <a:cubicBezTo>
                    <a:pt x="357708" y="231059"/>
                    <a:pt x="821766" y="0"/>
                    <a:pt x="1341139" y="0"/>
                  </a:cubicBezTo>
                  <a:close/>
                </a:path>
              </a:pathLst>
            </a:cu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970A407C-2A50-ADE2-3B9D-A01821396C28}"/>
                </a:ext>
              </a:extLst>
            </p:cNvPr>
            <p:cNvSpPr/>
            <p:nvPr/>
          </p:nvSpPr>
          <p:spPr>
            <a:xfrm>
              <a:off x="3346228" y="3290548"/>
              <a:ext cx="569499" cy="1626752"/>
            </a:xfrm>
            <a:custGeom>
              <a:avLst/>
              <a:gdLst>
                <a:gd name="csX0" fmla="*/ 321745 w 569499"/>
                <a:gd name="csY0" fmla="*/ 0 h 1626752"/>
                <a:gd name="csX1" fmla="*/ 430293 w 569499"/>
                <a:gd name="csY1" fmla="*/ 3919 h 1626752"/>
                <a:gd name="csX2" fmla="*/ 437777 w 569499"/>
                <a:gd name="csY2" fmla="*/ 19076 h 1626752"/>
                <a:gd name="csX3" fmla="*/ 569499 w 569499"/>
                <a:gd name="csY3" fmla="*/ 655615 h 1626752"/>
                <a:gd name="csX4" fmla="*/ 283234 w 569499"/>
                <a:gd name="csY4" fmla="*/ 1569937 h 1626752"/>
                <a:gd name="csX5" fmla="*/ 239688 w 569499"/>
                <a:gd name="csY5" fmla="*/ 1626752 h 1626752"/>
                <a:gd name="csX6" fmla="*/ 201781 w 569499"/>
                <a:gd name="csY6" fmla="*/ 1565877 h 1626752"/>
                <a:gd name="csX7" fmla="*/ 0 w 569499"/>
                <a:gd name="csY7" fmla="*/ 788406 h 1626752"/>
                <a:gd name="csX8" fmla="*/ 201781 w 569499"/>
                <a:gd name="csY8" fmla="*/ 10935 h 1626752"/>
                <a:gd name="csX9" fmla="*/ 205988 w 569499"/>
                <a:gd name="csY9" fmla="*/ 4179 h 1626752"/>
                <a:gd name="csX10" fmla="*/ 321745 w 569499"/>
                <a:gd name="csY10" fmla="*/ 0 h 16267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69499" h="1626752">
                  <a:moveTo>
                    <a:pt x="321745" y="0"/>
                  </a:moveTo>
                  <a:lnTo>
                    <a:pt x="430293" y="3919"/>
                  </a:lnTo>
                  <a:lnTo>
                    <a:pt x="437777" y="19076"/>
                  </a:lnTo>
                  <a:cubicBezTo>
                    <a:pt x="522596" y="214722"/>
                    <a:pt x="569499" y="429825"/>
                    <a:pt x="569499" y="655615"/>
                  </a:cubicBezTo>
                  <a:cubicBezTo>
                    <a:pt x="569499" y="994301"/>
                    <a:pt x="463967" y="1308939"/>
                    <a:pt x="283234" y="1569937"/>
                  </a:cubicBezTo>
                  <a:lnTo>
                    <a:pt x="239688" y="1626752"/>
                  </a:lnTo>
                  <a:lnTo>
                    <a:pt x="201781" y="1565877"/>
                  </a:lnTo>
                  <a:cubicBezTo>
                    <a:pt x="73096" y="1334764"/>
                    <a:pt x="0" y="1069913"/>
                    <a:pt x="0" y="788406"/>
                  </a:cubicBezTo>
                  <a:cubicBezTo>
                    <a:pt x="0" y="506899"/>
                    <a:pt x="73096" y="242049"/>
                    <a:pt x="201781" y="10935"/>
                  </a:cubicBezTo>
                  <a:lnTo>
                    <a:pt x="205988" y="4179"/>
                  </a:lnTo>
                  <a:lnTo>
                    <a:pt x="321745" y="0"/>
                  </a:lnTo>
                  <a:close/>
                </a:path>
              </a:pathLst>
            </a:cu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524F1DD5-FCE8-79AF-253B-32DC48B83173}"/>
                </a:ext>
              </a:extLst>
            </p:cNvPr>
            <p:cNvSpPr/>
            <p:nvPr/>
          </p:nvSpPr>
          <p:spPr>
            <a:xfrm>
              <a:off x="1232693" y="4917300"/>
              <a:ext cx="4852934" cy="1881910"/>
            </a:xfrm>
            <a:custGeom>
              <a:avLst/>
              <a:gdLst>
                <a:gd name="csX0" fmla="*/ 2353223 w 4852934"/>
                <a:gd name="csY0" fmla="*/ 0 h 1881910"/>
                <a:gd name="csX1" fmla="*/ 2399058 w 4852934"/>
                <a:gd name="csY1" fmla="*/ 73608 h 1881910"/>
                <a:gd name="csX2" fmla="*/ 3785371 w 4852934"/>
                <a:gd name="csY2" fmla="*/ 792737 h 1881910"/>
                <a:gd name="csX3" fmla="*/ 4848814 w 4852934"/>
                <a:gd name="csY3" fmla="*/ 420277 h 1881910"/>
                <a:gd name="csX4" fmla="*/ 4852934 w 4852934"/>
                <a:gd name="csY4" fmla="*/ 416625 h 1881910"/>
                <a:gd name="csX5" fmla="*/ 4839162 w 4852934"/>
                <a:gd name="csY5" fmla="*/ 481138 h 1881910"/>
                <a:gd name="csX6" fmla="*/ 2435280 w 4852934"/>
                <a:gd name="csY6" fmla="*/ 1881910 h 1881910"/>
                <a:gd name="csX7" fmla="*/ 31398 w 4852934"/>
                <a:gd name="csY7" fmla="*/ 481138 h 1881910"/>
                <a:gd name="csX8" fmla="*/ 0 w 4852934"/>
                <a:gd name="csY8" fmla="*/ 334052 h 1881910"/>
                <a:gd name="csX9" fmla="*/ 69690 w 4852934"/>
                <a:gd name="csY9" fmla="*/ 384894 h 1881910"/>
                <a:gd name="csX10" fmla="*/ 1006857 w 4852934"/>
                <a:gd name="csY10" fmla="*/ 664181 h 1881910"/>
                <a:gd name="csX11" fmla="*/ 2300277 w 4852934"/>
                <a:gd name="csY11" fmla="*/ 69077 h 1881910"/>
                <a:gd name="csX12" fmla="*/ 2353223 w 4852934"/>
                <a:gd name="csY12" fmla="*/ 0 h 1881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852934" h="1881910">
                  <a:moveTo>
                    <a:pt x="2353223" y="0"/>
                  </a:moveTo>
                  <a:lnTo>
                    <a:pt x="2399058" y="73608"/>
                  </a:lnTo>
                  <a:cubicBezTo>
                    <a:pt x="2699499" y="507479"/>
                    <a:pt x="3208290" y="792737"/>
                    <a:pt x="3785371" y="792737"/>
                  </a:cubicBezTo>
                  <a:cubicBezTo>
                    <a:pt x="4189328" y="792737"/>
                    <a:pt x="4559823" y="652961"/>
                    <a:pt x="4848814" y="420277"/>
                  </a:cubicBezTo>
                  <a:lnTo>
                    <a:pt x="4852934" y="416625"/>
                  </a:lnTo>
                  <a:lnTo>
                    <a:pt x="4839162" y="481138"/>
                  </a:lnTo>
                  <a:cubicBezTo>
                    <a:pt x="4610361" y="1280557"/>
                    <a:pt x="3621044" y="1881910"/>
                    <a:pt x="2435280" y="1881910"/>
                  </a:cubicBezTo>
                  <a:cubicBezTo>
                    <a:pt x="1249516" y="1881910"/>
                    <a:pt x="260200" y="1280557"/>
                    <a:pt x="31398" y="481138"/>
                  </a:cubicBezTo>
                  <a:lnTo>
                    <a:pt x="0" y="334052"/>
                  </a:lnTo>
                  <a:lnTo>
                    <a:pt x="69690" y="384894"/>
                  </a:lnTo>
                  <a:cubicBezTo>
                    <a:pt x="337210" y="561222"/>
                    <a:pt x="659709" y="664181"/>
                    <a:pt x="1006857" y="664181"/>
                  </a:cubicBezTo>
                  <a:cubicBezTo>
                    <a:pt x="1527579" y="664181"/>
                    <a:pt x="1992841" y="432522"/>
                    <a:pt x="2300277" y="69077"/>
                  </a:cubicBezTo>
                  <a:lnTo>
                    <a:pt x="2353223" y="0"/>
                  </a:lnTo>
                  <a:close/>
                </a:path>
              </a:pathLst>
            </a:custGeom>
            <a:solidFill>
              <a:srgbClr val="FF6699"/>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extBox 14">
              <a:extLst>
                <a:ext uri="{FF2B5EF4-FFF2-40B4-BE49-F238E27FC236}">
                  <a16:creationId xmlns:a16="http://schemas.microsoft.com/office/drawing/2014/main" id="{9BAD5E38-2167-5AA6-D4F0-53D25648C537}"/>
                </a:ext>
              </a:extLst>
            </p:cNvPr>
            <p:cNvSpPr txBox="1"/>
            <p:nvPr/>
          </p:nvSpPr>
          <p:spPr>
            <a:xfrm>
              <a:off x="1333099" y="2752560"/>
              <a:ext cx="1688283" cy="584775"/>
            </a:xfrm>
            <a:prstGeom prst="rect">
              <a:avLst/>
            </a:prstGeom>
            <a:noFill/>
          </p:spPr>
          <p:txBody>
            <a:bodyPr wrap="none" rtlCol="0">
              <a:spAutoFit/>
            </a:bodyPr>
            <a:lstStyle/>
            <a:p>
              <a:r>
                <a:rPr lang="en-US" sz="3200" dirty="0"/>
                <a:t>Bacteria</a:t>
              </a:r>
            </a:p>
          </p:txBody>
        </p:sp>
        <p:sp>
          <p:nvSpPr>
            <p:cNvPr id="17" name="TextBox 16">
              <a:extLst>
                <a:ext uri="{FF2B5EF4-FFF2-40B4-BE49-F238E27FC236}">
                  <a16:creationId xmlns:a16="http://schemas.microsoft.com/office/drawing/2014/main" id="{38DF6F37-3AA9-CA2B-4A62-A3712E2E1FA4}"/>
                </a:ext>
              </a:extLst>
            </p:cNvPr>
            <p:cNvSpPr txBox="1"/>
            <p:nvPr/>
          </p:nvSpPr>
          <p:spPr>
            <a:xfrm>
              <a:off x="4113565" y="2811382"/>
              <a:ext cx="1983235" cy="523220"/>
            </a:xfrm>
            <a:prstGeom prst="rect">
              <a:avLst/>
            </a:prstGeom>
            <a:noFill/>
          </p:spPr>
          <p:txBody>
            <a:bodyPr wrap="none" rtlCol="0">
              <a:spAutoFit/>
            </a:bodyPr>
            <a:lstStyle/>
            <a:p>
              <a:r>
                <a:rPr lang="en-US" sz="2800" dirty="0"/>
                <a:t>Eukaryotes</a:t>
              </a:r>
            </a:p>
          </p:txBody>
        </p:sp>
        <p:sp>
          <p:nvSpPr>
            <p:cNvPr id="19" name="TextBox 18">
              <a:extLst>
                <a:ext uri="{FF2B5EF4-FFF2-40B4-BE49-F238E27FC236}">
                  <a16:creationId xmlns:a16="http://schemas.microsoft.com/office/drawing/2014/main" id="{1D2A6A59-DBEE-9969-1AE0-27646576F16D}"/>
                </a:ext>
              </a:extLst>
            </p:cNvPr>
            <p:cNvSpPr txBox="1"/>
            <p:nvPr/>
          </p:nvSpPr>
          <p:spPr>
            <a:xfrm>
              <a:off x="2896772" y="5802770"/>
              <a:ext cx="1524776" cy="523220"/>
            </a:xfrm>
            <a:prstGeom prst="rect">
              <a:avLst/>
            </a:prstGeom>
            <a:noFill/>
          </p:spPr>
          <p:txBody>
            <a:bodyPr wrap="none" rtlCol="0">
              <a:spAutoFit/>
            </a:bodyPr>
            <a:lstStyle/>
            <a:p>
              <a:r>
                <a:rPr lang="en-US" sz="2800" dirty="0"/>
                <a:t>Archaea</a:t>
              </a:r>
            </a:p>
          </p:txBody>
        </p:sp>
        <p:sp>
          <p:nvSpPr>
            <p:cNvPr id="22" name="TextBox 21">
              <a:extLst>
                <a:ext uri="{FF2B5EF4-FFF2-40B4-BE49-F238E27FC236}">
                  <a16:creationId xmlns:a16="http://schemas.microsoft.com/office/drawing/2014/main" id="{F7400694-DC60-803D-7F95-343DE51DFB3E}"/>
                </a:ext>
              </a:extLst>
            </p:cNvPr>
            <p:cNvSpPr txBox="1"/>
            <p:nvPr/>
          </p:nvSpPr>
          <p:spPr>
            <a:xfrm>
              <a:off x="4306565" y="4754338"/>
              <a:ext cx="1246090" cy="646331"/>
            </a:xfrm>
            <a:prstGeom prst="rect">
              <a:avLst/>
            </a:prstGeom>
            <a:solidFill>
              <a:srgbClr val="FFCDCD"/>
            </a:solidFill>
            <a:ln>
              <a:solidFill>
                <a:srgbClr val="C00000"/>
              </a:solidFill>
            </a:ln>
          </p:spPr>
          <p:txBody>
            <a:bodyPr wrap="square" rtlCol="0">
              <a:spAutoFit/>
            </a:bodyPr>
            <a:lstStyle/>
            <a:p>
              <a:pPr algn="ctr"/>
              <a:r>
                <a:rPr lang="en-US" dirty="0"/>
                <a:t>Simplified histones</a:t>
              </a:r>
            </a:p>
          </p:txBody>
        </p:sp>
        <p:sp>
          <p:nvSpPr>
            <p:cNvPr id="24" name="TextBox 23">
              <a:extLst>
                <a:ext uri="{FF2B5EF4-FFF2-40B4-BE49-F238E27FC236}">
                  <a16:creationId xmlns:a16="http://schemas.microsoft.com/office/drawing/2014/main" id="{853DE5BD-4B11-E3CE-B3B1-88AC4147E58F}"/>
                </a:ext>
              </a:extLst>
            </p:cNvPr>
            <p:cNvSpPr txBox="1"/>
            <p:nvPr/>
          </p:nvSpPr>
          <p:spPr>
            <a:xfrm>
              <a:off x="1897480" y="3772472"/>
              <a:ext cx="1415772" cy="369332"/>
            </a:xfrm>
            <a:prstGeom prst="rect">
              <a:avLst/>
            </a:prstGeom>
            <a:solidFill>
              <a:schemeClr val="accent6">
                <a:lumMod val="20000"/>
                <a:lumOff val="80000"/>
              </a:schemeClr>
            </a:solidFill>
            <a:ln>
              <a:solidFill>
                <a:schemeClr val="accent1"/>
              </a:solidFill>
            </a:ln>
          </p:spPr>
          <p:txBody>
            <a:bodyPr wrap="none" rtlCol="0">
              <a:spAutoFit/>
            </a:bodyPr>
            <a:lstStyle/>
            <a:p>
              <a:r>
                <a:rPr lang="en-US" dirty="0"/>
                <a:t>Prokaryotes</a:t>
              </a:r>
            </a:p>
          </p:txBody>
        </p:sp>
        <p:sp>
          <p:nvSpPr>
            <p:cNvPr id="26" name="TextBox 25">
              <a:extLst>
                <a:ext uri="{FF2B5EF4-FFF2-40B4-BE49-F238E27FC236}">
                  <a16:creationId xmlns:a16="http://schemas.microsoft.com/office/drawing/2014/main" id="{B96901BD-F31A-2EB4-9248-A50819AF7A77}"/>
                </a:ext>
              </a:extLst>
            </p:cNvPr>
            <p:cNvSpPr txBox="1"/>
            <p:nvPr/>
          </p:nvSpPr>
          <p:spPr>
            <a:xfrm>
              <a:off x="950313" y="4217976"/>
              <a:ext cx="2518638" cy="369332"/>
            </a:xfrm>
            <a:prstGeom prst="rect">
              <a:avLst/>
            </a:prstGeom>
            <a:solidFill>
              <a:schemeClr val="accent6">
                <a:lumMod val="20000"/>
                <a:lumOff val="80000"/>
              </a:schemeClr>
            </a:solidFill>
            <a:ln>
              <a:solidFill>
                <a:schemeClr val="accent1"/>
              </a:solidFill>
            </a:ln>
          </p:spPr>
          <p:txBody>
            <a:bodyPr wrap="none" rtlCol="0">
              <a:spAutoFit/>
            </a:bodyPr>
            <a:lstStyle/>
            <a:p>
              <a:r>
                <a:rPr lang="en-US" dirty="0"/>
                <a:t>1 circular chromosome</a:t>
              </a:r>
            </a:p>
          </p:txBody>
        </p:sp>
        <p:sp>
          <p:nvSpPr>
            <p:cNvPr id="20" name="TextBox 19">
              <a:extLst>
                <a:ext uri="{FF2B5EF4-FFF2-40B4-BE49-F238E27FC236}">
                  <a16:creationId xmlns:a16="http://schemas.microsoft.com/office/drawing/2014/main" id="{F3BC912F-2106-9F19-78D7-A413EFB5955C}"/>
                </a:ext>
              </a:extLst>
            </p:cNvPr>
            <p:cNvSpPr txBox="1"/>
            <p:nvPr/>
          </p:nvSpPr>
          <p:spPr>
            <a:xfrm>
              <a:off x="3934840" y="3985470"/>
              <a:ext cx="1718829" cy="646331"/>
            </a:xfrm>
            <a:prstGeom prst="rect">
              <a:avLst/>
            </a:prstGeom>
            <a:solidFill>
              <a:srgbClr val="FFCDCD"/>
            </a:solidFill>
            <a:ln>
              <a:solidFill>
                <a:srgbClr val="C00000"/>
              </a:solidFill>
            </a:ln>
          </p:spPr>
          <p:txBody>
            <a:bodyPr wrap="square" rtlCol="0">
              <a:spAutoFit/>
            </a:bodyPr>
            <a:lstStyle/>
            <a:p>
              <a:pPr algn="ctr"/>
              <a:r>
                <a:rPr lang="en-US" dirty="0"/>
                <a:t>Similar RNA polymerase</a:t>
              </a:r>
            </a:p>
          </p:txBody>
        </p:sp>
        <p:sp>
          <p:nvSpPr>
            <p:cNvPr id="28" name="TextBox 27">
              <a:extLst>
                <a:ext uri="{FF2B5EF4-FFF2-40B4-BE49-F238E27FC236}">
                  <a16:creationId xmlns:a16="http://schemas.microsoft.com/office/drawing/2014/main" id="{E928B1A7-4C35-9E00-6012-6A29B587DE6D}"/>
                </a:ext>
              </a:extLst>
            </p:cNvPr>
            <p:cNvSpPr txBox="1"/>
            <p:nvPr/>
          </p:nvSpPr>
          <p:spPr>
            <a:xfrm>
              <a:off x="1027257" y="4663480"/>
              <a:ext cx="2441694" cy="369332"/>
            </a:xfrm>
            <a:prstGeom prst="rect">
              <a:avLst/>
            </a:prstGeom>
            <a:solidFill>
              <a:schemeClr val="accent6">
                <a:lumMod val="20000"/>
                <a:lumOff val="80000"/>
              </a:schemeClr>
            </a:solidFill>
            <a:ln>
              <a:solidFill>
                <a:schemeClr val="accent1"/>
              </a:solidFill>
            </a:ln>
          </p:spPr>
          <p:txBody>
            <a:bodyPr wrap="none" rtlCol="0">
              <a:spAutoFit/>
            </a:bodyPr>
            <a:lstStyle/>
            <a:p>
              <a:r>
                <a:rPr lang="en-US" dirty="0"/>
                <a:t>Binary fission/budding</a:t>
              </a:r>
            </a:p>
          </p:txBody>
        </p:sp>
        <p:sp>
          <p:nvSpPr>
            <p:cNvPr id="30" name="TextBox 29">
              <a:extLst>
                <a:ext uri="{FF2B5EF4-FFF2-40B4-BE49-F238E27FC236}">
                  <a16:creationId xmlns:a16="http://schemas.microsoft.com/office/drawing/2014/main" id="{F000B4CA-0415-C97D-2B37-C92EAB88F232}"/>
                </a:ext>
              </a:extLst>
            </p:cNvPr>
            <p:cNvSpPr txBox="1"/>
            <p:nvPr/>
          </p:nvSpPr>
          <p:spPr>
            <a:xfrm>
              <a:off x="1203072" y="5108984"/>
              <a:ext cx="2377574" cy="369332"/>
            </a:xfrm>
            <a:prstGeom prst="rect">
              <a:avLst/>
            </a:prstGeom>
            <a:solidFill>
              <a:schemeClr val="accent6">
                <a:lumMod val="20000"/>
                <a:lumOff val="80000"/>
              </a:schemeClr>
            </a:solidFill>
            <a:ln>
              <a:solidFill>
                <a:schemeClr val="accent1"/>
              </a:solidFill>
            </a:ln>
          </p:spPr>
          <p:txBody>
            <a:bodyPr wrap="none" rtlCol="0">
              <a:spAutoFit/>
            </a:bodyPr>
            <a:lstStyle/>
            <a:p>
              <a:r>
                <a:rPr lang="en-US" dirty="0"/>
                <a:t>Similar cell structures</a:t>
              </a:r>
            </a:p>
          </p:txBody>
        </p:sp>
      </p:grpSp>
    </p:spTree>
    <p:extLst>
      <p:ext uri="{BB962C8B-B14F-4D97-AF65-F5344CB8AC3E}">
        <p14:creationId xmlns:p14="http://schemas.microsoft.com/office/powerpoint/2010/main" val="43904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4AFB63-1CD9-931E-E7AE-09FB0615FD3C}"/>
              </a:ext>
            </a:extLst>
          </p:cNvPr>
          <p:cNvSpPr txBox="1">
            <a:spLocks noGrp="1"/>
          </p:cNvSpPr>
          <p:nvPr>
            <p:ph type="title" idx="4294967295"/>
          </p:nvPr>
        </p:nvSpPr>
        <p:spPr>
          <a:xfrm>
            <a:off x="558339" y="168298"/>
            <a:ext cx="27432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n-lt"/>
                <a:ea typeface="+mn-ea"/>
                <a:cs typeface="Arial"/>
              </a:rPr>
              <a:t>Bacteria</a:t>
            </a:r>
            <a:endParaRPr kumimoji="0" lang="en-US" sz="4000" b="1"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descr="A collage of different types of bacteria">
            <a:extLst>
              <a:ext uri="{FF2B5EF4-FFF2-40B4-BE49-F238E27FC236}">
                <a16:creationId xmlns:a16="http://schemas.microsoft.com/office/drawing/2014/main" id="{4509A884-8551-1E0C-8338-8823E9080E3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71776" y="1041250"/>
            <a:ext cx="8848449" cy="5178840"/>
          </a:xfrm>
          <a:prstGeom prst="rect">
            <a:avLst/>
          </a:prstGeom>
        </p:spPr>
      </p:pic>
      <p:sp>
        <p:nvSpPr>
          <p:cNvPr id="3" name="TextBox 2">
            <a:extLst>
              <a:ext uri="{FF2B5EF4-FFF2-40B4-BE49-F238E27FC236}">
                <a16:creationId xmlns:a16="http://schemas.microsoft.com/office/drawing/2014/main" id="{261B3FD9-7924-9AB6-AE44-6A70BAC20E30}"/>
              </a:ext>
            </a:extLst>
          </p:cNvPr>
          <p:cNvSpPr txBox="1"/>
          <p:nvPr/>
        </p:nvSpPr>
        <p:spPr>
          <a:xfrm>
            <a:off x="130629" y="6535813"/>
            <a:ext cx="1151681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Lato"/>
                <a:ea typeface="Lato"/>
                <a:cs typeface="Lato"/>
              </a:rPr>
              <a:t>Goldberg, M. (2024, August 29). Introduction to microbiology 1 [Video file]. In </a:t>
            </a:r>
            <a:r>
              <a:rPr lang="en-US" sz="1400" i="1" dirty="0">
                <a:latin typeface="Lato"/>
                <a:ea typeface="Lato"/>
                <a:cs typeface="Lato"/>
              </a:rPr>
              <a:t>The Biomedical &amp; Life Sciences Collection, Henry Stewart Talks</a:t>
            </a:r>
            <a:r>
              <a:rPr lang="en-US" sz="1400" dirty="0">
                <a:latin typeface="Lato"/>
                <a:ea typeface="Lato"/>
                <a:cs typeface="Lato"/>
              </a:rPr>
              <a:t>. </a:t>
            </a:r>
            <a:endParaRPr lang="en-US" sz="1400" dirty="0"/>
          </a:p>
        </p:txBody>
      </p:sp>
      <p:cxnSp>
        <p:nvCxnSpPr>
          <p:cNvPr id="5" name="Straight Connector 4">
            <a:extLst>
              <a:ext uri="{FF2B5EF4-FFF2-40B4-BE49-F238E27FC236}">
                <a16:creationId xmlns:a16="http://schemas.microsoft.com/office/drawing/2014/main" id="{3AA6438C-3118-C2D4-E791-47D693D26FB1}"/>
              </a:ext>
              <a:ext uri="{C183D7F6-B498-43B3-948B-1728B52AA6E4}">
                <adec:decorative xmlns:adec="http://schemas.microsoft.com/office/drawing/2017/decorative" val="1"/>
              </a:ext>
            </a:extLst>
          </p:cNvPr>
          <p:cNvCxnSpPr>
            <a:cxnSpLocks/>
          </p:cNvCxnSpPr>
          <p:nvPr/>
        </p:nvCxnSpPr>
        <p:spPr>
          <a:xfrm>
            <a:off x="636806" y="876184"/>
            <a:ext cx="2069939" cy="0"/>
          </a:xfrm>
          <a:prstGeom prst="line">
            <a:avLst/>
          </a:prstGeom>
          <a:ln w="28575"/>
        </p:spPr>
        <p:style>
          <a:lnRef idx="1">
            <a:schemeClr val="dk1"/>
          </a:lnRef>
          <a:fillRef idx="0">
            <a:schemeClr val="dk1"/>
          </a:fillRef>
          <a:effectRef idx="0">
            <a:schemeClr val="dk1"/>
          </a:effectRef>
          <a:fontRef idx="minor">
            <a:schemeClr val="tx1"/>
          </a:fontRef>
        </p:style>
      </p:cxnSp>
      <p:sp>
        <p:nvSpPr>
          <p:cNvPr id="8" name="Rectangle 7">
            <a:extLst>
              <a:ext uri="{FF2B5EF4-FFF2-40B4-BE49-F238E27FC236}">
                <a16:creationId xmlns:a16="http://schemas.microsoft.com/office/drawing/2014/main" id="{B531B21A-3B01-EE7B-EFD2-CE354DABF44D}"/>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58B6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9160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EC52-8113-13E8-9872-6D6AAA59FFFD}"/>
              </a:ext>
            </a:extLst>
          </p:cNvPr>
          <p:cNvSpPr>
            <a:spLocks noGrp="1"/>
          </p:cNvSpPr>
          <p:nvPr>
            <p:ph type="title" idx="4294967295"/>
          </p:nvPr>
        </p:nvSpPr>
        <p:spPr>
          <a:xfrm>
            <a:off x="893984" y="287338"/>
            <a:ext cx="11298015" cy="847119"/>
          </a:xfrm>
        </p:spPr>
        <p:txBody>
          <a:bodyPr>
            <a:normAutofit/>
          </a:bodyPr>
          <a:lstStyle/>
          <a:p>
            <a:r>
              <a:rPr lang="en-US" sz="4400" dirty="0">
                <a:solidFill>
                  <a:schemeClr val="tx1"/>
                </a:solidFill>
              </a:rPr>
              <a:t>Bacterial Cell Structures</a:t>
            </a:r>
          </a:p>
        </p:txBody>
      </p:sp>
      <p:sp>
        <p:nvSpPr>
          <p:cNvPr id="3" name="Content Placeholder 2">
            <a:extLst>
              <a:ext uri="{FF2B5EF4-FFF2-40B4-BE49-F238E27FC236}">
                <a16:creationId xmlns:a16="http://schemas.microsoft.com/office/drawing/2014/main" id="{4690D893-3329-94D0-320A-283F3F3C186E}"/>
              </a:ext>
            </a:extLst>
          </p:cNvPr>
          <p:cNvSpPr>
            <a:spLocks noGrp="1"/>
          </p:cNvSpPr>
          <p:nvPr>
            <p:ph idx="4294967295"/>
          </p:nvPr>
        </p:nvSpPr>
        <p:spPr>
          <a:xfrm>
            <a:off x="893984" y="1433435"/>
            <a:ext cx="5715086" cy="4567310"/>
          </a:xfrm>
        </p:spPr>
        <p:txBody>
          <a:bodyPr>
            <a:noAutofit/>
          </a:bodyPr>
          <a:lstStyle/>
          <a:p>
            <a:r>
              <a:rPr lang="en-US" sz="2200" dirty="0">
                <a:solidFill>
                  <a:schemeClr val="tx1"/>
                </a:solidFill>
              </a:rPr>
              <a:t>Smaller size: (Bacteria: 0.1-10 microns; Eukaryotes: 10-100 microns)</a:t>
            </a:r>
          </a:p>
          <a:p>
            <a:r>
              <a:rPr lang="en-US" sz="2200" b="1" dirty="0">
                <a:solidFill>
                  <a:srgbClr val="C00000"/>
                </a:solidFill>
              </a:rPr>
              <a:t>No membrane-bound organelles</a:t>
            </a:r>
            <a:r>
              <a:rPr lang="en-US" sz="2200" dirty="0">
                <a:solidFill>
                  <a:srgbClr val="C00000"/>
                </a:solidFill>
              </a:rPr>
              <a:t>:</a:t>
            </a:r>
          </a:p>
          <a:p>
            <a:pPr lvl="1"/>
            <a:r>
              <a:rPr lang="en-US" sz="2000" dirty="0">
                <a:solidFill>
                  <a:schemeClr val="tx1"/>
                </a:solidFill>
              </a:rPr>
              <a:t>Circular chromosome in </a:t>
            </a:r>
            <a:r>
              <a:rPr lang="en-US" sz="2000" b="1" dirty="0">
                <a:solidFill>
                  <a:srgbClr val="C00000"/>
                </a:solidFill>
              </a:rPr>
              <a:t>nucleoid</a:t>
            </a:r>
          </a:p>
          <a:p>
            <a:pPr lvl="1"/>
            <a:r>
              <a:rPr lang="en-US" sz="2000" dirty="0">
                <a:solidFill>
                  <a:schemeClr val="tx1"/>
                </a:solidFill>
              </a:rPr>
              <a:t>No ER – transcription and translation coupled</a:t>
            </a:r>
          </a:p>
          <a:p>
            <a:pPr lvl="1"/>
            <a:r>
              <a:rPr lang="en-US" sz="2000" dirty="0">
                <a:solidFill>
                  <a:schemeClr val="tx1"/>
                </a:solidFill>
              </a:rPr>
              <a:t>No mitochondria – electron transport chain on cell membrane</a:t>
            </a:r>
          </a:p>
          <a:p>
            <a:r>
              <a:rPr lang="en-US" sz="2200" dirty="0">
                <a:solidFill>
                  <a:schemeClr val="tx1"/>
                </a:solidFill>
              </a:rPr>
              <a:t>Ribosomes (Bacteria: </a:t>
            </a:r>
            <a:r>
              <a:rPr lang="en-US" sz="2200" b="1" dirty="0">
                <a:solidFill>
                  <a:srgbClr val="C00000"/>
                </a:solidFill>
              </a:rPr>
              <a:t>30S/50S</a:t>
            </a:r>
            <a:r>
              <a:rPr lang="en-US" sz="2200" dirty="0">
                <a:solidFill>
                  <a:schemeClr val="tx1"/>
                </a:solidFill>
              </a:rPr>
              <a:t>; </a:t>
            </a:r>
            <a:br>
              <a:rPr lang="en-US" sz="2200" dirty="0">
                <a:solidFill>
                  <a:schemeClr val="tx1"/>
                </a:solidFill>
              </a:rPr>
            </a:br>
            <a:r>
              <a:rPr lang="en-US" sz="2200" dirty="0">
                <a:solidFill>
                  <a:schemeClr val="tx1"/>
                </a:solidFill>
              </a:rPr>
              <a:t>Eukaryotes: 40S/60S)</a:t>
            </a:r>
          </a:p>
          <a:p>
            <a:r>
              <a:rPr lang="en-US" sz="2200" b="1" dirty="0">
                <a:solidFill>
                  <a:srgbClr val="C00000"/>
                </a:solidFill>
              </a:rPr>
              <a:t>Cell wall </a:t>
            </a:r>
            <a:r>
              <a:rPr lang="en-US" sz="2200" dirty="0">
                <a:solidFill>
                  <a:schemeClr val="tx1"/>
                </a:solidFill>
              </a:rPr>
              <a:t>and </a:t>
            </a:r>
            <a:r>
              <a:rPr lang="en-US" sz="2200" b="1" dirty="0">
                <a:solidFill>
                  <a:srgbClr val="C00000"/>
                </a:solidFill>
              </a:rPr>
              <a:t>cell membrane </a:t>
            </a:r>
            <a:r>
              <a:rPr lang="en-US" sz="2200" dirty="0">
                <a:solidFill>
                  <a:srgbClr val="C00000"/>
                </a:solidFill>
              </a:rPr>
              <a:t>(</a:t>
            </a:r>
            <a:r>
              <a:rPr lang="en-US" sz="2200" b="1" dirty="0">
                <a:solidFill>
                  <a:srgbClr val="C00000"/>
                </a:solidFill>
              </a:rPr>
              <a:t>Envelope</a:t>
            </a:r>
            <a:r>
              <a:rPr lang="en-US" sz="2200" dirty="0">
                <a:solidFill>
                  <a:srgbClr val="C00000"/>
                </a:solidFill>
              </a:rPr>
              <a:t>)</a:t>
            </a:r>
          </a:p>
          <a:p>
            <a:r>
              <a:rPr lang="en-US" sz="2200" dirty="0">
                <a:solidFill>
                  <a:schemeClr val="tx1"/>
                </a:solidFill>
              </a:rPr>
              <a:t>Other external structures (species specific): </a:t>
            </a:r>
            <a:r>
              <a:rPr lang="en-US" sz="2200" b="1" dirty="0">
                <a:solidFill>
                  <a:srgbClr val="C00000"/>
                </a:solidFill>
              </a:rPr>
              <a:t>capsule, matrix, flagella, fimbriae/pili</a:t>
            </a:r>
          </a:p>
        </p:txBody>
      </p:sp>
      <p:pic>
        <p:nvPicPr>
          <p:cNvPr id="4" name="Picture 3" descr="Bacterial Cell with nucleoid composed of chromosomal DNA, ribosomes in the cytoplasm, plasma membrane, cell wall, capsule, flagellum, and fimbriae">
            <a:extLst>
              <a:ext uri="{FF2B5EF4-FFF2-40B4-BE49-F238E27FC236}">
                <a16:creationId xmlns:a16="http://schemas.microsoft.com/office/drawing/2014/main" id="{F58FA8DE-9B85-1F89-A4A9-ABB650E28A79}"/>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6609070" y="1433435"/>
            <a:ext cx="5334176" cy="4414915"/>
          </a:xfrm>
          <a:prstGeom prst="rect">
            <a:avLst/>
          </a:prstGeom>
        </p:spPr>
      </p:pic>
      <p:cxnSp>
        <p:nvCxnSpPr>
          <p:cNvPr id="5" name="Straight Connector 4">
            <a:extLst>
              <a:ext uri="{FF2B5EF4-FFF2-40B4-BE49-F238E27FC236}">
                <a16:creationId xmlns:a16="http://schemas.microsoft.com/office/drawing/2014/main" id="{EC6D67B0-B73A-23A8-728A-FD8F096838A4}"/>
              </a:ext>
              <a:ext uri="{C183D7F6-B498-43B3-948B-1728B52AA6E4}">
                <adec:decorative xmlns:adec="http://schemas.microsoft.com/office/drawing/2017/decorative" val="1"/>
              </a:ext>
            </a:extLst>
          </p:cNvPr>
          <p:cNvCxnSpPr>
            <a:cxnSpLocks/>
          </p:cNvCxnSpPr>
          <p:nvPr/>
        </p:nvCxnSpPr>
        <p:spPr>
          <a:xfrm>
            <a:off x="893984" y="1134457"/>
            <a:ext cx="6016101" cy="0"/>
          </a:xfrm>
          <a:prstGeom prst="line">
            <a:avLst/>
          </a:prstGeom>
          <a:ln w="28575">
            <a:solidFill>
              <a:schemeClr val="tx1"/>
            </a:solidFill>
          </a:ln>
        </p:spPr>
        <p:style>
          <a:lnRef idx="1">
            <a:schemeClr val="accent6"/>
          </a:lnRef>
          <a:fillRef idx="0">
            <a:schemeClr val="accent6"/>
          </a:fillRef>
          <a:effectRef idx="0">
            <a:schemeClr val="accent6"/>
          </a:effectRef>
          <a:fontRef idx="minor">
            <a:schemeClr val="tx1"/>
          </a:fontRef>
        </p:style>
      </p:cxnSp>
      <p:sp>
        <p:nvSpPr>
          <p:cNvPr id="7" name="TextBox 6">
            <a:extLst>
              <a:ext uri="{FF2B5EF4-FFF2-40B4-BE49-F238E27FC236}">
                <a16:creationId xmlns:a16="http://schemas.microsoft.com/office/drawing/2014/main" id="{0311D302-43B3-5A28-587D-8506C4464F3E}"/>
              </a:ext>
            </a:extLst>
          </p:cNvPr>
          <p:cNvSpPr txBox="1"/>
          <p:nvPr/>
        </p:nvSpPr>
        <p:spPr>
          <a:xfrm>
            <a:off x="8833901" y="6550223"/>
            <a:ext cx="3358099" cy="307777"/>
          </a:xfrm>
          <a:prstGeom prst="rect">
            <a:avLst/>
          </a:prstGeom>
          <a:noFill/>
        </p:spPr>
        <p:txBody>
          <a:bodyPr wrap="none" rtlCol="0">
            <a:spAutoFit/>
          </a:bodyPr>
          <a:lstStyle/>
          <a:p>
            <a:r>
              <a:rPr lang="en-US" sz="1400" dirty="0"/>
              <a:t>Sherris Medical Microbiology, 6</a:t>
            </a:r>
            <a:r>
              <a:rPr lang="en-US" sz="1400" baseline="30000" dirty="0"/>
              <a:t>th</a:t>
            </a:r>
            <a:r>
              <a:rPr lang="en-US" sz="1400" dirty="0"/>
              <a:t> Edition</a:t>
            </a:r>
          </a:p>
        </p:txBody>
      </p:sp>
      <p:sp>
        <p:nvSpPr>
          <p:cNvPr id="8" name="Rectangle 7">
            <a:extLst>
              <a:ext uri="{FF2B5EF4-FFF2-40B4-BE49-F238E27FC236}">
                <a16:creationId xmlns:a16="http://schemas.microsoft.com/office/drawing/2014/main" id="{B345ABD2-1077-61CD-E5A6-402EAB6EDAF3}"/>
              </a:ext>
              <a:ext uri="{C183D7F6-B498-43B3-948B-1728B52AA6E4}">
                <adec:decorative xmlns:adec="http://schemas.microsoft.com/office/drawing/2017/decorative" val="1"/>
              </a:ext>
            </a:extLst>
          </p:cNvPr>
          <p:cNvSpPr/>
          <p:nvPr/>
        </p:nvSpPr>
        <p:spPr>
          <a:xfrm>
            <a:off x="0" y="0"/>
            <a:ext cx="130629" cy="6858000"/>
          </a:xfrm>
          <a:prstGeom prst="rect">
            <a:avLst/>
          </a:prstGeom>
          <a:solidFill>
            <a:srgbClr val="DF63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025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__PE_POLL_EMBED_ID" val="0e3e3f76-e0ec-4867-9f7d-2442e4c57b5f"/>
</p:tagLst>
</file>

<file path=ppt/tags/tag2.xml><?xml version="1.0" encoding="utf-8"?>
<p:tagLst xmlns:a="http://schemas.openxmlformats.org/drawingml/2006/main" xmlns:r="http://schemas.openxmlformats.org/officeDocument/2006/relationships" xmlns:p="http://schemas.openxmlformats.org/presentationml/2006/main">
  <p:tag name="__PE_POLL_EMBED_ID" val="e2dc666b-a410-4238-ad94-d36eac067037"/>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__PE_POLL_EMBED_ID" val="64fedbab-d85a-4302-b0c6-fcc205f2863d"/>
</p:tagLst>
</file>

<file path=ppt/tags/tag5.xml><?xml version="1.0" encoding="utf-8"?>
<p:tagLst xmlns:a="http://schemas.openxmlformats.org/drawingml/2006/main" xmlns:r="http://schemas.openxmlformats.org/officeDocument/2006/relationships" xmlns:p="http://schemas.openxmlformats.org/presentationml/2006/main">
  <p:tag name="__PE_POLL_EMBED_ID" val="033e872e-2a1b-48bf-ac56-198dc79532fa"/>
</p:tagLst>
</file>

<file path=ppt/tags/tag6.xml><?xml version="1.0" encoding="utf-8"?>
<p:tagLst xmlns:a="http://schemas.openxmlformats.org/drawingml/2006/main" xmlns:r="http://schemas.openxmlformats.org/officeDocument/2006/relationships" xmlns:p="http://schemas.openxmlformats.org/presentationml/2006/main">
  <p:tag name="__PE_POLL_EMBED_ID" val="23249a19-3776-4573-a776-9c7672fa7145"/>
</p:tagLst>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themeOverride>
</file>

<file path=ppt/theme/themeOverride10.xml><?xml version="1.0" encoding="utf-8"?>
<a:themeOverride xmlns:a="http://schemas.openxmlformats.org/drawingml/2006/main">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themeOverride>
</file>

<file path=ppt/theme/themeOverride11.xml><?xml version="1.0" encoding="utf-8"?>
<a:themeOverride xmlns:a="http://schemas.openxmlformats.org/drawingml/2006/main">
  <a:clrScheme name="Better Orange">
    <a:dk1>
      <a:sysClr val="windowText" lastClr="000000"/>
    </a:dk1>
    <a:lt1>
      <a:sysClr val="window" lastClr="FFFFFF"/>
    </a:lt1>
    <a:dk2>
      <a:srgbClr val="444D26"/>
    </a:dk2>
    <a:lt2>
      <a:srgbClr val="FEFAC9"/>
    </a:lt2>
    <a:accent1>
      <a:srgbClr val="DD7E0E"/>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12.xml><?xml version="1.0" encoding="utf-8"?>
<a:themeOverride xmlns:a="http://schemas.openxmlformats.org/drawingml/2006/main">
  <a:clrScheme name="Better Orange">
    <a:dk1>
      <a:sysClr val="windowText" lastClr="000000"/>
    </a:dk1>
    <a:lt1>
      <a:sysClr val="window" lastClr="FFFFFF"/>
    </a:lt1>
    <a:dk2>
      <a:srgbClr val="444D26"/>
    </a:dk2>
    <a:lt2>
      <a:srgbClr val="FEFAC9"/>
    </a:lt2>
    <a:accent1>
      <a:srgbClr val="DD7E0E"/>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13.xml><?xml version="1.0" encoding="utf-8"?>
<a:themeOverride xmlns:a="http://schemas.openxmlformats.org/drawingml/2006/main">
  <a:clrScheme name="Better Orange">
    <a:dk1>
      <a:sysClr val="windowText" lastClr="000000"/>
    </a:dk1>
    <a:lt1>
      <a:sysClr val="window" lastClr="FFFFFF"/>
    </a:lt1>
    <a:dk2>
      <a:srgbClr val="444D26"/>
    </a:dk2>
    <a:lt2>
      <a:srgbClr val="FEFAC9"/>
    </a:lt2>
    <a:accent1>
      <a:srgbClr val="DD7E0E"/>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14.xml><?xml version="1.0" encoding="utf-8"?>
<a:themeOverride xmlns:a="http://schemas.openxmlformats.org/drawingml/2006/main">
  <a:clrScheme name="Better Orange">
    <a:dk1>
      <a:sysClr val="windowText" lastClr="000000"/>
    </a:dk1>
    <a:lt1>
      <a:sysClr val="window" lastClr="FFFFFF"/>
    </a:lt1>
    <a:dk2>
      <a:srgbClr val="444D26"/>
    </a:dk2>
    <a:lt2>
      <a:srgbClr val="FEFAC9"/>
    </a:lt2>
    <a:accent1>
      <a:srgbClr val="DD7E0E"/>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15.xml><?xml version="1.0" encoding="utf-8"?>
<a:themeOverride xmlns:a="http://schemas.openxmlformats.org/drawingml/2006/main">
  <a:clrScheme name="Better Orange">
    <a:dk1>
      <a:sysClr val="windowText" lastClr="000000"/>
    </a:dk1>
    <a:lt1>
      <a:sysClr val="window" lastClr="FFFFFF"/>
    </a:lt1>
    <a:dk2>
      <a:srgbClr val="444D26"/>
    </a:dk2>
    <a:lt2>
      <a:srgbClr val="FEFAC9"/>
    </a:lt2>
    <a:accent1>
      <a:srgbClr val="DD7E0E"/>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16.xml><?xml version="1.0" encoding="utf-8"?>
<a:themeOverride xmlns:a="http://schemas.openxmlformats.org/drawingml/2006/main">
  <a:clrScheme name="Better Pink">
    <a:dk1>
      <a:sysClr val="windowText" lastClr="000000"/>
    </a:dk1>
    <a:lt1>
      <a:sysClr val="window" lastClr="FFFFFF"/>
    </a:lt1>
    <a:dk2>
      <a:srgbClr val="323232"/>
    </a:dk2>
    <a:lt2>
      <a:srgbClr val="E3DED1"/>
    </a:lt2>
    <a:accent1>
      <a:srgbClr val="CC3C87"/>
    </a:accent1>
    <a:accent2>
      <a:srgbClr val="DF63AA"/>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17.xml><?xml version="1.0" encoding="utf-8"?>
<a:themeOverride xmlns:a="http://schemas.openxmlformats.org/drawingml/2006/main">
  <a:clrScheme name="Better Pink">
    <a:dk1>
      <a:sysClr val="windowText" lastClr="000000"/>
    </a:dk1>
    <a:lt1>
      <a:sysClr val="window" lastClr="FFFFFF"/>
    </a:lt1>
    <a:dk2>
      <a:srgbClr val="323232"/>
    </a:dk2>
    <a:lt2>
      <a:srgbClr val="E3DED1"/>
    </a:lt2>
    <a:accent1>
      <a:srgbClr val="CC3C87"/>
    </a:accent1>
    <a:accent2>
      <a:srgbClr val="DF63AA"/>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18.xml><?xml version="1.0" encoding="utf-8"?>
<a:themeOverride xmlns:a="http://schemas.openxmlformats.org/drawingml/2006/main">
  <a:clrScheme name="Better Pink">
    <a:dk1>
      <a:sysClr val="windowText" lastClr="000000"/>
    </a:dk1>
    <a:lt1>
      <a:sysClr val="window" lastClr="FFFFFF"/>
    </a:lt1>
    <a:dk2>
      <a:srgbClr val="323232"/>
    </a:dk2>
    <a:lt2>
      <a:srgbClr val="E3DED1"/>
    </a:lt2>
    <a:accent1>
      <a:srgbClr val="CC3C87"/>
    </a:accent1>
    <a:accent2>
      <a:srgbClr val="DF63AA"/>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2.xml><?xml version="1.0" encoding="utf-8"?>
<a:themeOverride xmlns:a="http://schemas.openxmlformats.org/drawingml/2006/main">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themeOverride>
</file>

<file path=ppt/theme/themeOverride3.xml><?xml version="1.0" encoding="utf-8"?>
<a:themeOverride xmlns:a="http://schemas.openxmlformats.org/drawingml/2006/main">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themeOverride>
</file>

<file path=ppt/theme/themeOverride4.xml><?xml version="1.0" encoding="utf-8"?>
<a:themeOverride xmlns:a="http://schemas.openxmlformats.org/drawingml/2006/main">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themeOverride>
</file>

<file path=ppt/theme/themeOverride5.xml><?xml version="1.0" encoding="utf-8"?>
<a:themeOverride xmlns:a="http://schemas.openxmlformats.org/drawingml/2006/main">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themeOverride>
</file>

<file path=ppt/theme/themeOverride6.xml><?xml version="1.0" encoding="utf-8"?>
<a:themeOverride xmlns:a="http://schemas.openxmlformats.org/drawingml/2006/main">
  <a:clrScheme name="Better Pink">
    <a:dk1>
      <a:sysClr val="windowText" lastClr="000000"/>
    </a:dk1>
    <a:lt1>
      <a:sysClr val="window" lastClr="FFFFFF"/>
    </a:lt1>
    <a:dk2>
      <a:srgbClr val="323232"/>
    </a:dk2>
    <a:lt2>
      <a:srgbClr val="E3DED1"/>
    </a:lt2>
    <a:accent1>
      <a:srgbClr val="CC3C87"/>
    </a:accent1>
    <a:accent2>
      <a:srgbClr val="DF63AA"/>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7.xml><?xml version="1.0" encoding="utf-8"?>
<a:themeOverride xmlns:a="http://schemas.openxmlformats.org/drawingml/2006/main">
  <a:clrScheme name="Better Pink">
    <a:dk1>
      <a:sysClr val="windowText" lastClr="000000"/>
    </a:dk1>
    <a:lt1>
      <a:sysClr val="window" lastClr="FFFFFF"/>
    </a:lt1>
    <a:dk2>
      <a:srgbClr val="323232"/>
    </a:dk2>
    <a:lt2>
      <a:srgbClr val="E3DED1"/>
    </a:lt2>
    <a:accent1>
      <a:srgbClr val="CC3C87"/>
    </a:accent1>
    <a:accent2>
      <a:srgbClr val="DF63AA"/>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8.xml><?xml version="1.0" encoding="utf-8"?>
<a:themeOverride xmlns:a="http://schemas.openxmlformats.org/drawingml/2006/main">
  <a:clrScheme name="Better Pink">
    <a:dk1>
      <a:sysClr val="windowText" lastClr="000000"/>
    </a:dk1>
    <a:lt1>
      <a:sysClr val="window" lastClr="FFFFFF"/>
    </a:lt1>
    <a:dk2>
      <a:srgbClr val="323232"/>
    </a:dk2>
    <a:lt2>
      <a:srgbClr val="E3DED1"/>
    </a:lt2>
    <a:accent1>
      <a:srgbClr val="CC3C87"/>
    </a:accent1>
    <a:accent2>
      <a:srgbClr val="DF63AA"/>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9.xml><?xml version="1.0" encoding="utf-8"?>
<a:themeOverride xmlns:a="http://schemas.openxmlformats.org/drawingml/2006/main">
  <a:clrScheme name="Better Pink">
    <a:dk1>
      <a:sysClr val="windowText" lastClr="000000"/>
    </a:dk1>
    <a:lt1>
      <a:sysClr val="window" lastClr="FFFFFF"/>
    </a:lt1>
    <a:dk2>
      <a:srgbClr val="323232"/>
    </a:dk2>
    <a:lt2>
      <a:srgbClr val="E3DED1"/>
    </a:lt2>
    <a:accent1>
      <a:srgbClr val="CC3C87"/>
    </a:accent1>
    <a:accent2>
      <a:srgbClr val="DF63AA"/>
    </a:accent2>
    <a:accent3>
      <a:srgbClr val="1B587C"/>
    </a:accent3>
    <a:accent4>
      <a:srgbClr val="4E8542"/>
    </a:accent4>
    <a:accent5>
      <a:srgbClr val="604878"/>
    </a:accent5>
    <a:accent6>
      <a:srgbClr val="C19859"/>
    </a:accent6>
    <a:hlink>
      <a:srgbClr val="6B9F25"/>
    </a:hlink>
    <a:folHlink>
      <a:srgbClr val="B26B02"/>
    </a:folHlink>
  </a:clr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6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317E9FE-1663-46EC-822D-B41A93425BDE}">
  <we:reference id="wa200009978" version="1.0.0.1" store="en-US" storeType="OMEX"/>
  <we:alternateReferences>
    <we:reference id="WA200009978" version="1.0.0.1" store="WA200009978"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Retrospect</Template>
  <TotalTime>9137</TotalTime>
  <Words>2013</Words>
  <Application>Microsoft Office PowerPoint</Application>
  <PresentationFormat>Widescreen</PresentationFormat>
  <Paragraphs>241</Paragraphs>
  <Slides>29</Slides>
  <Notes>26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29</vt:i4>
      </vt:variant>
    </vt:vector>
  </HeadingPairs>
  <TitlesOfParts>
    <vt:vector size="41" baseType="lpstr">
      <vt:lpstr>Arial</vt:lpstr>
      <vt:lpstr>Calibri</vt:lpstr>
      <vt:lpstr>Century Gothic</vt:lpstr>
      <vt:lpstr>Georgia</vt:lpstr>
      <vt:lpstr>helvetica</vt:lpstr>
      <vt:lpstr>Lato</vt:lpstr>
      <vt:lpstr>Open Sans</vt:lpstr>
      <vt:lpstr>ProximaNovaA-Regular</vt:lpstr>
      <vt:lpstr>roboto</vt:lpstr>
      <vt:lpstr>roboto</vt:lpstr>
      <vt:lpstr>Times New Roman</vt:lpstr>
      <vt:lpstr>Retrospect</vt:lpstr>
      <vt:lpstr>Kaitlyn Grando, Ph.D. Center for Microbiology &amp; Immunology and Department of Biomedical Education &amp; Data Science</vt:lpstr>
      <vt:lpstr>Objectives: Basic Bacteriology I</vt:lpstr>
      <vt:lpstr>Poll Everywhere Q&amp;A activity
Activity Title: What do you think are some traits or characteristics of bacteria? (You can vote on the ideas submitted, or submit your own.)
Slide 4</vt:lpstr>
      <vt:lpstr>Types of microbes</vt:lpstr>
      <vt:lpstr>Bacterial taxonomy determined by phylogeny (evolution)</vt:lpstr>
      <vt:lpstr>Archaea</vt:lpstr>
      <vt:lpstr>Archaea characterized by:</vt:lpstr>
      <vt:lpstr>Bacteria</vt:lpstr>
      <vt:lpstr>Bacterial Cell Structures</vt:lpstr>
      <vt:lpstr>Bacterial DNA</vt:lpstr>
      <vt:lpstr>DNA is compacted to fit in the bacterial cell</vt:lpstr>
      <vt:lpstr>Gyrase and topoisomerase IV allow for DNA replication</vt:lpstr>
      <vt:lpstr>Envelope: Cell Membrane</vt:lpstr>
      <vt:lpstr>Envelope: Cell Wall</vt:lpstr>
      <vt:lpstr>PowerPoint Presentation</vt:lpstr>
      <vt:lpstr>Poll Everywhere Q&amp;A activity
Activity Title: Imagine you are one of the first microbiologists, discovering and naming these tiny creatures. How would you begin to name them and classify them? (You can vote on the ideas submitted, or submit your own)
Slide 16</vt:lpstr>
      <vt:lpstr>Bacterial shapes and nomenclature</vt:lpstr>
      <vt:lpstr>Gram staining</vt:lpstr>
      <vt:lpstr>Gram staining protocol</vt:lpstr>
      <vt:lpstr>Some important organisms that  do not stain well with Gram reagents:    </vt:lpstr>
      <vt:lpstr>Gram Positive Bacteria</vt:lpstr>
      <vt:lpstr>Gram Negative Bacteria</vt:lpstr>
      <vt:lpstr>Endotoxin (Lipopolysaccharide; LPS)</vt:lpstr>
      <vt:lpstr>Poll Everywhere multiple choice poll instructions screen
Activity Title: Select the correct statement regarding bacterial cell walls:
Slide 24</vt:lpstr>
      <vt:lpstr>Capsule</vt:lpstr>
      <vt:lpstr>Matrix</vt:lpstr>
      <vt:lpstr>Other extracellular structures</vt:lpstr>
      <vt:lpstr>Poll Everywhere multiple choice poll activity
Activity Title: Eukaryotes and prokaryotes share which of the following cell structures? (Even if the composition of said structures is not identical)
Slide 33</vt:lpstr>
      <vt:lpstr>Poll Everywhere multiple choice poll activity
Activity Title: You observe an unknown sphere-shaped bacterium under the microscope, which of these options may be its name?
Slide 31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Basic Bacteriology I Podiatry</dc:title>
  <dc:creator>Kaitlyn Grando</dc:creator>
  <cp:lastModifiedBy>Kaitlyn Grando</cp:lastModifiedBy>
  <cp:revision>250</cp:revision>
  <dcterms:created xsi:type="dcterms:W3CDTF">2023-10-02T23:42:12Z</dcterms:created>
  <dcterms:modified xsi:type="dcterms:W3CDTF">2026-08-02T02:56:47Z</dcterms:modified>
</cp:coreProperties>
</file>