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odec Pro" panose="020B0604020202020204" charset="0"/>
      <p:regular r:id="rId20"/>
    </p:embeddedFont>
    <p:embeddedFont>
      <p:font typeface="Codec Pro Bold" panose="020B0604020202020204" charset="0"/>
      <p:regular r:id="rId21"/>
    </p:embeddedFont>
    <p:embeddedFont>
      <p:font typeface="Corben" panose="020B0604020202020204" charset="0"/>
      <p:regular r:id="rId22"/>
    </p:embeddedFont>
    <p:embeddedFont>
      <p:font typeface="Corben Bold" panose="020B0604020202020204" charset="0"/>
      <p:regular r:id="rId23"/>
    </p:embeddedFont>
    <p:embeddedFont>
      <p:font typeface="Hero Bold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7" Type="http://schemas.openxmlformats.org/officeDocument/2006/relationships/image" Target="../media/image51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svg"/><Relationship Id="rId7" Type="http://schemas.openxmlformats.org/officeDocument/2006/relationships/image" Target="../media/image64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svg"/><Relationship Id="rId4" Type="http://schemas.openxmlformats.org/officeDocument/2006/relationships/image" Target="../media/image61.png"/><Relationship Id="rId9" Type="http://schemas.openxmlformats.org/officeDocument/2006/relationships/image" Target="../media/image6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youtu.be/Lpttb4p5XQ0" TargetMode="Externa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Relationship Id="rId9" Type="http://schemas.openxmlformats.org/officeDocument/2006/relationships/image" Target="../media/image4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976867" y="6232322"/>
            <a:ext cx="3232876" cy="422347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122309" y="6063528"/>
            <a:ext cx="3401815" cy="422347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524125" y="6232322"/>
            <a:ext cx="3271271" cy="422347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07902" y="6232322"/>
            <a:ext cx="3079295" cy="4223472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913115" y="667958"/>
            <a:ext cx="13476556" cy="3710848"/>
            <a:chOff x="0" y="0"/>
            <a:chExt cx="17968742" cy="4947797"/>
          </a:xfrm>
        </p:grpSpPr>
        <p:sp>
          <p:nvSpPr>
            <p:cNvPr id="7" name="TextBox 7"/>
            <p:cNvSpPr txBox="1"/>
            <p:nvPr/>
          </p:nvSpPr>
          <p:spPr>
            <a:xfrm>
              <a:off x="0" y="85725"/>
              <a:ext cx="17968742" cy="37920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000"/>
                </a:lnSpc>
              </a:pPr>
              <a:r>
                <a:rPr lang="en-US" sz="10000">
                  <a:solidFill>
                    <a:srgbClr val="000000"/>
                  </a:solidFill>
                  <a:latin typeface="Corben"/>
                </a:rPr>
                <a:t>Looking After</a:t>
              </a:r>
            </a:p>
            <a:p>
              <a:pPr algn="ctr">
                <a:lnSpc>
                  <a:spcPts val="11000"/>
                </a:lnSpc>
              </a:pPr>
              <a:r>
                <a:rPr lang="en-US" sz="10000">
                  <a:solidFill>
                    <a:srgbClr val="000000"/>
                  </a:solidFill>
                  <a:latin typeface="Corben"/>
                </a:rPr>
                <a:t>Our Mental Health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4153412"/>
              <a:ext cx="17968742" cy="7943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619"/>
                </a:lnSpc>
                <a:spcBef>
                  <a:spcPct val="0"/>
                </a:spcBef>
              </a:pPr>
              <a:r>
                <a:rPr lang="en-US" sz="3299">
                  <a:solidFill>
                    <a:srgbClr val="000000"/>
                  </a:solidFill>
                  <a:latin typeface="Codec Pro"/>
                </a:rPr>
                <a:t>A health education lesson on suicide prevention 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5593305" y="4291176"/>
            <a:ext cx="4116176" cy="844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>
                <a:solidFill>
                  <a:srgbClr val="000000"/>
                </a:solidFill>
                <a:latin typeface="Codec Pro"/>
              </a:rPr>
              <a:t>By: Nicole Washington &amp; Meghan Buckley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895092" y="803437"/>
            <a:ext cx="8223110" cy="753535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334975" y="2288143"/>
            <a:ext cx="8223110" cy="753535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9746699" y="2440096"/>
            <a:ext cx="6519897" cy="3615726"/>
            <a:chOff x="0" y="0"/>
            <a:chExt cx="8693197" cy="4820968"/>
          </a:xfrm>
        </p:grpSpPr>
        <p:sp>
          <p:nvSpPr>
            <p:cNvPr id="5" name="TextBox 5"/>
            <p:cNvSpPr txBox="1"/>
            <p:nvPr/>
          </p:nvSpPr>
          <p:spPr>
            <a:xfrm>
              <a:off x="0" y="4266613"/>
              <a:ext cx="8693197" cy="5543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20"/>
                </a:lnSpc>
              </a:pPr>
              <a:endParaRPr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9525"/>
              <a:ext cx="8693197" cy="40328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000"/>
                </a:lnSpc>
              </a:pPr>
              <a:r>
                <a:rPr lang="en-US" sz="5000">
                  <a:solidFill>
                    <a:srgbClr val="000000"/>
                  </a:solidFill>
                  <a:latin typeface="Corben"/>
                </a:rPr>
                <a:t>What could you do to prevent the person in the case study from committing suicide?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522592" y="4051615"/>
            <a:ext cx="5847876" cy="2861346"/>
            <a:chOff x="0" y="0"/>
            <a:chExt cx="7797168" cy="3815128"/>
          </a:xfrm>
        </p:grpSpPr>
        <p:sp>
          <p:nvSpPr>
            <p:cNvPr id="8" name="TextBox 8"/>
            <p:cNvSpPr txBox="1"/>
            <p:nvPr/>
          </p:nvSpPr>
          <p:spPr>
            <a:xfrm>
              <a:off x="0" y="3260773"/>
              <a:ext cx="7797168" cy="5543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20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9525"/>
              <a:ext cx="7797168" cy="30270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000"/>
                </a:lnSpc>
              </a:pPr>
              <a:r>
                <a:rPr lang="en-US" sz="5000">
                  <a:solidFill>
                    <a:srgbClr val="000000"/>
                  </a:solidFill>
                  <a:latin typeface="Corben"/>
                </a:rPr>
                <a:t>What are the warning signs that you notice?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10911523" y="1970232"/>
            <a:ext cx="3837807" cy="3297219"/>
            <a:chOff x="0" y="0"/>
            <a:chExt cx="2354580" cy="202291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53310" cy="2022917"/>
            </a:xfrm>
            <a:custGeom>
              <a:avLst/>
              <a:gdLst/>
              <a:ahLst/>
              <a:cxnLst/>
              <a:rect l="l" t="t" r="r" b="b"/>
              <a:pathLst>
                <a:path w="2353310" h="2022917">
                  <a:moveTo>
                    <a:pt x="784860" y="1955607"/>
                  </a:moveTo>
                  <a:cubicBezTo>
                    <a:pt x="905510" y="1996247"/>
                    <a:pt x="1042670" y="2022917"/>
                    <a:pt x="1177290" y="2022917"/>
                  </a:cubicBezTo>
                  <a:cubicBezTo>
                    <a:pt x="1311910" y="2022917"/>
                    <a:pt x="1441450" y="2000057"/>
                    <a:pt x="1560830" y="1959417"/>
                  </a:cubicBezTo>
                  <a:cubicBezTo>
                    <a:pt x="1563370" y="1958147"/>
                    <a:pt x="1565910" y="1958147"/>
                    <a:pt x="1568450" y="1956877"/>
                  </a:cubicBezTo>
                  <a:cubicBezTo>
                    <a:pt x="2016760" y="1794317"/>
                    <a:pt x="2346960" y="1365057"/>
                    <a:pt x="2353310" y="866010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865391"/>
                  </a:lnTo>
                  <a:cubicBezTo>
                    <a:pt x="6350" y="1367597"/>
                    <a:pt x="331470" y="1796857"/>
                    <a:pt x="784860" y="1955607"/>
                  </a:cubicBezTo>
                  <a:close/>
                </a:path>
              </a:pathLst>
            </a:custGeom>
            <a:solidFill>
              <a:srgbClr val="D1F18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158225" y="870278"/>
            <a:ext cx="3344403" cy="440053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 rot="-10800000">
            <a:off x="13276886" y="5270809"/>
            <a:ext cx="3837807" cy="3297219"/>
            <a:chOff x="0" y="0"/>
            <a:chExt cx="2354580" cy="202291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53310" cy="2022917"/>
            </a:xfrm>
            <a:custGeom>
              <a:avLst/>
              <a:gdLst/>
              <a:ahLst/>
              <a:cxnLst/>
              <a:rect l="l" t="t" r="r" b="b"/>
              <a:pathLst>
                <a:path w="2353310" h="2022917">
                  <a:moveTo>
                    <a:pt x="784860" y="1955607"/>
                  </a:moveTo>
                  <a:cubicBezTo>
                    <a:pt x="905510" y="1996247"/>
                    <a:pt x="1042670" y="2022917"/>
                    <a:pt x="1177290" y="2022917"/>
                  </a:cubicBezTo>
                  <a:cubicBezTo>
                    <a:pt x="1311910" y="2022917"/>
                    <a:pt x="1441450" y="2000057"/>
                    <a:pt x="1560830" y="1959417"/>
                  </a:cubicBezTo>
                  <a:cubicBezTo>
                    <a:pt x="1563370" y="1958147"/>
                    <a:pt x="1565910" y="1958147"/>
                    <a:pt x="1568450" y="1956877"/>
                  </a:cubicBezTo>
                  <a:cubicBezTo>
                    <a:pt x="2016760" y="1794317"/>
                    <a:pt x="2346960" y="1365057"/>
                    <a:pt x="2353310" y="866010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865391"/>
                  </a:lnTo>
                  <a:cubicBezTo>
                    <a:pt x="6350" y="1367597"/>
                    <a:pt x="331470" y="1796857"/>
                    <a:pt x="784860" y="1955607"/>
                  </a:cubicBezTo>
                  <a:close/>
                </a:path>
              </a:pathLst>
            </a:custGeom>
            <a:solidFill>
              <a:srgbClr val="D1F189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601551" y="4400440"/>
            <a:ext cx="3188477" cy="4155598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 rot="-10800000">
            <a:off x="8992620" y="5746206"/>
            <a:ext cx="3837807" cy="3297219"/>
            <a:chOff x="0" y="0"/>
            <a:chExt cx="2354580" cy="202291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353310" cy="2022917"/>
            </a:xfrm>
            <a:custGeom>
              <a:avLst/>
              <a:gdLst/>
              <a:ahLst/>
              <a:cxnLst/>
              <a:rect l="l" t="t" r="r" b="b"/>
              <a:pathLst>
                <a:path w="2353310" h="2022917">
                  <a:moveTo>
                    <a:pt x="784860" y="1955607"/>
                  </a:moveTo>
                  <a:cubicBezTo>
                    <a:pt x="905510" y="1996247"/>
                    <a:pt x="1042670" y="2022917"/>
                    <a:pt x="1177290" y="2022917"/>
                  </a:cubicBezTo>
                  <a:cubicBezTo>
                    <a:pt x="1311910" y="2022917"/>
                    <a:pt x="1441450" y="2000057"/>
                    <a:pt x="1560830" y="1959417"/>
                  </a:cubicBezTo>
                  <a:cubicBezTo>
                    <a:pt x="1563370" y="1958147"/>
                    <a:pt x="1565910" y="1958147"/>
                    <a:pt x="1568450" y="1956877"/>
                  </a:cubicBezTo>
                  <a:cubicBezTo>
                    <a:pt x="2016760" y="1794317"/>
                    <a:pt x="2346960" y="1365057"/>
                    <a:pt x="2353310" y="866010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865391"/>
                  </a:lnTo>
                  <a:cubicBezTo>
                    <a:pt x="6350" y="1367597"/>
                    <a:pt x="331470" y="1796857"/>
                    <a:pt x="784860" y="1955607"/>
                  </a:cubicBezTo>
                  <a:close/>
                </a:path>
              </a:pathLst>
            </a:custGeom>
            <a:solidFill>
              <a:srgbClr val="D1F189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401547" y="4795411"/>
            <a:ext cx="3019952" cy="4248015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463444" y="36657"/>
            <a:ext cx="8938103" cy="3876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79"/>
              </a:lnSpc>
            </a:pPr>
            <a:r>
              <a:rPr lang="en-US" sz="6399">
                <a:solidFill>
                  <a:srgbClr val="000000"/>
                </a:solidFill>
                <a:latin typeface="Corben Bold"/>
              </a:rPr>
              <a:t>Resources Available On Temple's Campus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05897" y="4258310"/>
            <a:ext cx="8938103" cy="4573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22679" lvl="1" indent="-561340" algn="ctr">
              <a:lnSpc>
                <a:spcPts val="7279"/>
              </a:lnSpc>
              <a:buFont typeface="Arial"/>
              <a:buChar char="•"/>
            </a:pPr>
            <a:r>
              <a:rPr lang="en-US" sz="5199">
                <a:solidFill>
                  <a:srgbClr val="000000"/>
                </a:solidFill>
                <a:latin typeface="Corben"/>
              </a:rPr>
              <a:t>Tuttleman Counseling Services</a:t>
            </a:r>
          </a:p>
          <a:p>
            <a:pPr algn="ctr">
              <a:lnSpc>
                <a:spcPts val="7279"/>
              </a:lnSpc>
            </a:pPr>
            <a:endParaRPr lang="en-US" sz="5199">
              <a:solidFill>
                <a:srgbClr val="000000"/>
              </a:solidFill>
              <a:latin typeface="Corben"/>
            </a:endParaRPr>
          </a:p>
          <a:p>
            <a:pPr marL="1122679" lvl="1" indent="-561340" algn="ctr">
              <a:lnSpc>
                <a:spcPts val="7279"/>
              </a:lnSpc>
              <a:buFont typeface="Arial"/>
              <a:buChar char="•"/>
            </a:pPr>
            <a:r>
              <a:rPr lang="en-US" sz="5199">
                <a:solidFill>
                  <a:srgbClr val="000000"/>
                </a:solidFill>
                <a:latin typeface="Corben"/>
              </a:rPr>
              <a:t>Wellness Resource Center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-5773665" y="-1025107"/>
            <a:ext cx="14105105" cy="1410510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-293919" y="3119548"/>
            <a:ext cx="18288000" cy="2907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43"/>
              </a:lnSpc>
              <a:spcBef>
                <a:spcPct val="0"/>
              </a:spcBef>
            </a:pPr>
            <a:r>
              <a:rPr lang="en-US" sz="13554">
                <a:solidFill>
                  <a:srgbClr val="100F0D"/>
                </a:solidFill>
                <a:latin typeface="Corben Bold"/>
              </a:rPr>
              <a:t>POST ASSESSMENT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22056" y="4882332"/>
            <a:ext cx="2981426" cy="4114800"/>
            <a:chOff x="0" y="0"/>
            <a:chExt cx="2601651" cy="35906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01651" cy="3590656"/>
            </a:xfrm>
            <a:custGeom>
              <a:avLst/>
              <a:gdLst/>
              <a:ahLst/>
              <a:cxnLst/>
              <a:rect l="l" t="t" r="r" b="b"/>
              <a:pathLst>
                <a:path w="2601651" h="3590656">
                  <a:moveTo>
                    <a:pt x="2477191" y="3590656"/>
                  </a:moveTo>
                  <a:lnTo>
                    <a:pt x="124460" y="3590656"/>
                  </a:lnTo>
                  <a:cubicBezTo>
                    <a:pt x="55880" y="3590656"/>
                    <a:pt x="0" y="3534776"/>
                    <a:pt x="0" y="346619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77191" y="0"/>
                  </a:lnTo>
                  <a:cubicBezTo>
                    <a:pt x="2545771" y="0"/>
                    <a:pt x="2601651" y="55880"/>
                    <a:pt x="2601651" y="124460"/>
                  </a:cubicBezTo>
                  <a:lnTo>
                    <a:pt x="2601651" y="3466196"/>
                  </a:lnTo>
                  <a:cubicBezTo>
                    <a:pt x="2601651" y="3534776"/>
                    <a:pt x="2545771" y="3590656"/>
                    <a:pt x="2477191" y="3590656"/>
                  </a:cubicBezTo>
                  <a:close/>
                </a:path>
              </a:pathLst>
            </a:custGeom>
            <a:solidFill>
              <a:srgbClr val="D1F189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4260360" y="4882332"/>
            <a:ext cx="2981426" cy="4114800"/>
            <a:chOff x="0" y="0"/>
            <a:chExt cx="2601651" cy="359065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601651" cy="3590656"/>
            </a:xfrm>
            <a:custGeom>
              <a:avLst/>
              <a:gdLst/>
              <a:ahLst/>
              <a:cxnLst/>
              <a:rect l="l" t="t" r="r" b="b"/>
              <a:pathLst>
                <a:path w="2601651" h="3590656">
                  <a:moveTo>
                    <a:pt x="2477191" y="3590656"/>
                  </a:moveTo>
                  <a:lnTo>
                    <a:pt x="124460" y="3590656"/>
                  </a:lnTo>
                  <a:cubicBezTo>
                    <a:pt x="55880" y="3590656"/>
                    <a:pt x="0" y="3534776"/>
                    <a:pt x="0" y="346619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77191" y="0"/>
                  </a:lnTo>
                  <a:cubicBezTo>
                    <a:pt x="2545771" y="0"/>
                    <a:pt x="2601651" y="55880"/>
                    <a:pt x="2601651" y="124460"/>
                  </a:cubicBezTo>
                  <a:lnTo>
                    <a:pt x="2601651" y="3466196"/>
                  </a:lnTo>
                  <a:cubicBezTo>
                    <a:pt x="2601651" y="3534776"/>
                    <a:pt x="2545771" y="3590656"/>
                    <a:pt x="2477191" y="3590656"/>
                  </a:cubicBezTo>
                  <a:close/>
                </a:path>
              </a:pathLst>
            </a:custGeom>
            <a:solidFill>
              <a:srgbClr val="D1F189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7698664" y="4882332"/>
            <a:ext cx="2981426" cy="4114800"/>
            <a:chOff x="0" y="0"/>
            <a:chExt cx="2601651" cy="359065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601651" cy="3590656"/>
            </a:xfrm>
            <a:custGeom>
              <a:avLst/>
              <a:gdLst/>
              <a:ahLst/>
              <a:cxnLst/>
              <a:rect l="l" t="t" r="r" b="b"/>
              <a:pathLst>
                <a:path w="2601651" h="3590656">
                  <a:moveTo>
                    <a:pt x="2477191" y="3590656"/>
                  </a:moveTo>
                  <a:lnTo>
                    <a:pt x="124460" y="3590656"/>
                  </a:lnTo>
                  <a:cubicBezTo>
                    <a:pt x="55880" y="3590656"/>
                    <a:pt x="0" y="3534776"/>
                    <a:pt x="0" y="346619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77191" y="0"/>
                  </a:lnTo>
                  <a:cubicBezTo>
                    <a:pt x="2545771" y="0"/>
                    <a:pt x="2601651" y="55880"/>
                    <a:pt x="2601651" y="124460"/>
                  </a:cubicBezTo>
                  <a:lnTo>
                    <a:pt x="2601651" y="3466196"/>
                  </a:lnTo>
                  <a:cubicBezTo>
                    <a:pt x="2601651" y="3534776"/>
                    <a:pt x="2545771" y="3590656"/>
                    <a:pt x="2477191" y="3590656"/>
                  </a:cubicBezTo>
                  <a:close/>
                </a:path>
              </a:pathLst>
            </a:custGeom>
            <a:solidFill>
              <a:srgbClr val="D1F189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1136967" y="4882332"/>
            <a:ext cx="2981426" cy="4114800"/>
            <a:chOff x="0" y="0"/>
            <a:chExt cx="2601651" cy="359065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601651" cy="3590656"/>
            </a:xfrm>
            <a:custGeom>
              <a:avLst/>
              <a:gdLst/>
              <a:ahLst/>
              <a:cxnLst/>
              <a:rect l="l" t="t" r="r" b="b"/>
              <a:pathLst>
                <a:path w="2601651" h="3590656">
                  <a:moveTo>
                    <a:pt x="2477191" y="3590656"/>
                  </a:moveTo>
                  <a:lnTo>
                    <a:pt x="124460" y="3590656"/>
                  </a:lnTo>
                  <a:cubicBezTo>
                    <a:pt x="55880" y="3590656"/>
                    <a:pt x="0" y="3534776"/>
                    <a:pt x="0" y="346619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77191" y="0"/>
                  </a:lnTo>
                  <a:cubicBezTo>
                    <a:pt x="2545771" y="0"/>
                    <a:pt x="2601651" y="55880"/>
                    <a:pt x="2601651" y="124460"/>
                  </a:cubicBezTo>
                  <a:lnTo>
                    <a:pt x="2601651" y="3466196"/>
                  </a:lnTo>
                  <a:cubicBezTo>
                    <a:pt x="2601651" y="3534776"/>
                    <a:pt x="2545771" y="3590656"/>
                    <a:pt x="2477191" y="3590656"/>
                  </a:cubicBezTo>
                  <a:close/>
                </a:path>
              </a:pathLst>
            </a:custGeom>
            <a:solidFill>
              <a:srgbClr val="D1F189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4575271" y="4882332"/>
            <a:ext cx="2981426" cy="4114800"/>
            <a:chOff x="0" y="0"/>
            <a:chExt cx="2601651" cy="359065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601651" cy="3590656"/>
            </a:xfrm>
            <a:custGeom>
              <a:avLst/>
              <a:gdLst/>
              <a:ahLst/>
              <a:cxnLst/>
              <a:rect l="l" t="t" r="r" b="b"/>
              <a:pathLst>
                <a:path w="2601651" h="3590656">
                  <a:moveTo>
                    <a:pt x="2477191" y="3590656"/>
                  </a:moveTo>
                  <a:lnTo>
                    <a:pt x="124460" y="3590656"/>
                  </a:lnTo>
                  <a:cubicBezTo>
                    <a:pt x="55880" y="3590656"/>
                    <a:pt x="0" y="3534776"/>
                    <a:pt x="0" y="346619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77191" y="0"/>
                  </a:lnTo>
                  <a:cubicBezTo>
                    <a:pt x="2545771" y="0"/>
                    <a:pt x="2601651" y="55880"/>
                    <a:pt x="2601651" y="124460"/>
                  </a:cubicBezTo>
                  <a:lnTo>
                    <a:pt x="2601651" y="3466196"/>
                  </a:lnTo>
                  <a:cubicBezTo>
                    <a:pt x="2601651" y="3534776"/>
                    <a:pt x="2545771" y="3590656"/>
                    <a:pt x="2477191" y="3590656"/>
                  </a:cubicBezTo>
                  <a:close/>
                </a:path>
              </a:pathLst>
            </a:custGeom>
            <a:solidFill>
              <a:srgbClr val="D1F189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 l="14154" r="14154"/>
          <a:stretch>
            <a:fillRect/>
          </a:stretch>
        </p:blipFill>
        <p:spPr>
          <a:xfrm>
            <a:off x="14786581" y="5532402"/>
            <a:ext cx="2558807" cy="100448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468020" y="5365985"/>
            <a:ext cx="2472305" cy="13373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365996" y="5056539"/>
            <a:ext cx="1646760" cy="164676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/>
          <a:srcRect r="2648"/>
          <a:stretch>
            <a:fillRect/>
          </a:stretch>
        </p:blipFill>
        <p:spPr>
          <a:xfrm>
            <a:off x="5020803" y="4994589"/>
            <a:ext cx="1460539" cy="208010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96984" y="5056539"/>
            <a:ext cx="2075432" cy="2075432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096984" y="1028700"/>
            <a:ext cx="13021410" cy="1714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3559"/>
              </a:lnSpc>
            </a:pPr>
            <a:r>
              <a:rPr lang="en-US" sz="11299">
                <a:solidFill>
                  <a:srgbClr val="000000"/>
                </a:solidFill>
                <a:latin typeface="Corben Bold"/>
              </a:rPr>
              <a:t>RESOURCES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22056" y="7298134"/>
            <a:ext cx="2625288" cy="1621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</a:pPr>
            <a:r>
              <a:rPr lang="en-US" sz="2400">
                <a:solidFill>
                  <a:srgbClr val="000000"/>
                </a:solidFill>
                <a:latin typeface="Codec Pro Bold"/>
              </a:rPr>
              <a:t>National Suicide Prevention Lifeline</a:t>
            </a:r>
          </a:p>
          <a:p>
            <a:pPr algn="ctr">
              <a:lnSpc>
                <a:spcPts val="3120"/>
              </a:lnSpc>
            </a:pPr>
            <a:endParaRPr lang="en-US" sz="2400">
              <a:solidFill>
                <a:srgbClr val="000000"/>
              </a:solidFill>
              <a:latin typeface="Codec Pro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438429" y="7298134"/>
            <a:ext cx="2625288" cy="1621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</a:pPr>
            <a:r>
              <a:rPr lang="en-US" sz="2400">
                <a:solidFill>
                  <a:srgbClr val="000000"/>
                </a:solidFill>
                <a:latin typeface="Codec Pro Bold"/>
              </a:rPr>
              <a:t>Crisis Intervention Hotline </a:t>
            </a:r>
          </a:p>
          <a:p>
            <a:pPr algn="ctr">
              <a:lnSpc>
                <a:spcPts val="3120"/>
              </a:lnSpc>
            </a:pPr>
            <a:endParaRPr lang="en-US" sz="2400">
              <a:solidFill>
                <a:srgbClr val="000000"/>
              </a:solidFill>
              <a:latin typeface="Codec Pro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1315037" y="7115254"/>
            <a:ext cx="2625288" cy="1224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</a:pPr>
            <a:r>
              <a:rPr lang="en-US" sz="2400">
                <a:solidFill>
                  <a:srgbClr val="000000"/>
                </a:solidFill>
                <a:latin typeface="Codec Pro Bold"/>
              </a:rPr>
              <a:t>Tuttleman Counseling Service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876733" y="7008020"/>
            <a:ext cx="2625288" cy="1621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</a:pPr>
            <a:r>
              <a:rPr lang="en-US" sz="2400">
                <a:solidFill>
                  <a:srgbClr val="000000"/>
                </a:solidFill>
                <a:latin typeface="Codec Pro Bold"/>
              </a:rPr>
              <a:t>Suicide Prevention Resource Center </a:t>
            </a:r>
          </a:p>
          <a:p>
            <a:pPr algn="ctr">
              <a:lnSpc>
                <a:spcPts val="3120"/>
              </a:lnSpc>
            </a:pPr>
            <a:endParaRPr lang="en-US" sz="2400">
              <a:solidFill>
                <a:srgbClr val="000000"/>
              </a:solidFill>
              <a:latin typeface="Codec Pro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4753341" y="7115254"/>
            <a:ext cx="2625288" cy="82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</a:pPr>
            <a:r>
              <a:rPr lang="en-US" sz="2400">
                <a:solidFill>
                  <a:srgbClr val="000000"/>
                </a:solidFill>
                <a:latin typeface="Codec Pro Bold"/>
              </a:rPr>
              <a:t>Wellness Resource Center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83810" y="-502820"/>
            <a:ext cx="12109484" cy="146378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651623" y="1614932"/>
            <a:ext cx="3774283" cy="482757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67898" y="2951050"/>
            <a:ext cx="3623452" cy="46131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651623" y="4260419"/>
            <a:ext cx="3563119" cy="4600271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6711831" y="4147927"/>
            <a:ext cx="8188130" cy="2410405"/>
            <a:chOff x="0" y="0"/>
            <a:chExt cx="10917507" cy="3213873"/>
          </a:xfrm>
        </p:grpSpPr>
        <p:sp>
          <p:nvSpPr>
            <p:cNvPr id="7" name="TextBox 7"/>
            <p:cNvSpPr txBox="1"/>
            <p:nvPr/>
          </p:nvSpPr>
          <p:spPr>
            <a:xfrm>
              <a:off x="0" y="0"/>
              <a:ext cx="10917507" cy="1936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519"/>
                </a:lnSpc>
              </a:pPr>
              <a:r>
                <a:rPr lang="en-US" sz="9600">
                  <a:solidFill>
                    <a:srgbClr val="000000"/>
                  </a:solidFill>
                  <a:latin typeface="Corben"/>
                </a:rPr>
                <a:t>Thank you!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174407" y="2425626"/>
              <a:ext cx="8568693" cy="788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09"/>
                </a:lnSpc>
              </a:pPr>
              <a:r>
                <a:rPr lang="en-US" sz="3699">
                  <a:solidFill>
                    <a:srgbClr val="000000"/>
                  </a:solidFill>
                  <a:latin typeface="Corben"/>
                </a:rPr>
                <a:t>ANY QUESTIONS?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F1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144278" y="-3651629"/>
            <a:ext cx="15380780" cy="1859215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0" y="4650101"/>
            <a:ext cx="4356731" cy="571885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6347396" y="2472626"/>
            <a:ext cx="341787" cy="341787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6347396" y="3636647"/>
            <a:ext cx="341787" cy="341787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6347396" y="4972606"/>
            <a:ext cx="341787" cy="341787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6347396" y="6354298"/>
            <a:ext cx="341787" cy="341787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6347396" y="7509531"/>
            <a:ext cx="341787" cy="341787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2066369" y="106680"/>
            <a:ext cx="14795325" cy="1844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528"/>
              </a:lnSpc>
            </a:pPr>
            <a:r>
              <a:rPr lang="en-US" sz="12106">
                <a:solidFill>
                  <a:srgbClr val="000000"/>
                </a:solidFill>
                <a:latin typeface="Corben"/>
              </a:rPr>
              <a:t>Ground Rules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229326" y="2386344"/>
            <a:ext cx="6693080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99"/>
              </a:lnSpc>
            </a:pPr>
            <a:r>
              <a:rPr lang="en-US" sz="2999">
                <a:solidFill>
                  <a:srgbClr val="000000"/>
                </a:solidFill>
                <a:latin typeface="Hero Bold"/>
              </a:rPr>
              <a:t>Listen with an open mind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229326" y="4944031"/>
            <a:ext cx="7171933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99"/>
              </a:lnSpc>
            </a:pPr>
            <a:r>
              <a:rPr lang="en-US" sz="2999">
                <a:solidFill>
                  <a:srgbClr val="000000"/>
                </a:solidFill>
                <a:latin typeface="Hero Bold"/>
              </a:rPr>
              <a:t>Be considerate of each others' feelings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229326" y="3550366"/>
            <a:ext cx="6693080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99"/>
              </a:lnSpc>
            </a:pPr>
            <a:r>
              <a:rPr lang="en-US" sz="2999">
                <a:solidFill>
                  <a:srgbClr val="000000"/>
                </a:solidFill>
                <a:latin typeface="Hero Bold"/>
              </a:rPr>
              <a:t>One person speaks at a time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229326" y="6210310"/>
            <a:ext cx="6693080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99"/>
              </a:lnSpc>
            </a:pPr>
            <a:r>
              <a:rPr lang="en-US" sz="2999">
                <a:solidFill>
                  <a:srgbClr val="000000"/>
                </a:solidFill>
                <a:latin typeface="Hero Bold"/>
              </a:rPr>
              <a:t>Avoid insulting other students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229326" y="7423249"/>
            <a:ext cx="6693080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99"/>
              </a:lnSpc>
            </a:pPr>
            <a:r>
              <a:rPr lang="en-US" sz="2999">
                <a:solidFill>
                  <a:srgbClr val="000000"/>
                </a:solidFill>
                <a:latin typeface="Hero Bold"/>
              </a:rPr>
              <a:t>Try not to stereotype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6347396" y="8916513"/>
            <a:ext cx="341787" cy="341787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22" name="TextBox 22"/>
          <p:cNvSpPr txBox="1"/>
          <p:nvPr/>
        </p:nvSpPr>
        <p:spPr>
          <a:xfrm>
            <a:off x="7229326" y="8792131"/>
            <a:ext cx="3765828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Hero Bold"/>
              </a:rPr>
              <a:t>Honor confidentiality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40939" y="5960057"/>
            <a:ext cx="10676501" cy="10676501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BADBF3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225933" y="2605738"/>
            <a:ext cx="4208463" cy="538291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330164" y="4760039"/>
            <a:ext cx="3881778" cy="50591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785721" y="4906229"/>
            <a:ext cx="4042596" cy="54098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29595">
            <a:off x="15434395" y="3219291"/>
            <a:ext cx="2563117" cy="2348747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28700" y="1028700"/>
            <a:ext cx="12379241" cy="1333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59"/>
              </a:lnSpc>
            </a:pPr>
            <a:r>
              <a:rPr lang="en-US" sz="8799">
                <a:solidFill>
                  <a:srgbClr val="000000"/>
                </a:solidFill>
                <a:latin typeface="Corben"/>
              </a:rPr>
              <a:t>Objectives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670758" y="2870477"/>
            <a:ext cx="715885" cy="715885"/>
            <a:chOff x="0" y="0"/>
            <a:chExt cx="954513" cy="954513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954513" cy="954513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009490"/>
              </a:solidFill>
            </p:spPr>
          </p:sp>
        </p:grpSp>
        <p:sp>
          <p:nvSpPr>
            <p:cNvPr id="12" name="TextBox 12"/>
            <p:cNvSpPr txBox="1"/>
            <p:nvPr/>
          </p:nvSpPr>
          <p:spPr>
            <a:xfrm>
              <a:off x="110949" y="116894"/>
              <a:ext cx="732615" cy="685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00"/>
                </a:lnSpc>
              </a:pPr>
              <a:r>
                <a:rPr lang="en-US" sz="3000">
                  <a:solidFill>
                    <a:srgbClr val="FAF6EC"/>
                  </a:solidFill>
                  <a:latin typeface="Codec Pro Bold"/>
                </a:rPr>
                <a:t>1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71685" y="4939254"/>
            <a:ext cx="715885" cy="715885"/>
            <a:chOff x="0" y="0"/>
            <a:chExt cx="954513" cy="954513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954513" cy="954513"/>
              <a:chOff x="0" y="0"/>
              <a:chExt cx="6350000" cy="63500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009490"/>
              </a:solidFill>
            </p:spPr>
          </p:sp>
        </p:grpSp>
        <p:sp>
          <p:nvSpPr>
            <p:cNvPr id="16" name="TextBox 16"/>
            <p:cNvSpPr txBox="1"/>
            <p:nvPr/>
          </p:nvSpPr>
          <p:spPr>
            <a:xfrm>
              <a:off x="110949" y="116894"/>
              <a:ext cx="732615" cy="685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00"/>
                </a:lnSpc>
              </a:pPr>
              <a:r>
                <a:rPr lang="en-US" sz="3000">
                  <a:solidFill>
                    <a:srgbClr val="FAF6EC"/>
                  </a:solidFill>
                  <a:latin typeface="Codec Pro Bold"/>
                </a:rPr>
                <a:t>2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71685" y="7441946"/>
            <a:ext cx="715885" cy="715885"/>
            <a:chOff x="0" y="0"/>
            <a:chExt cx="954513" cy="954513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954513" cy="954513"/>
              <a:chOff x="0" y="0"/>
              <a:chExt cx="6350000" cy="63500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009490"/>
              </a:solidFill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110949" y="116894"/>
              <a:ext cx="732615" cy="685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00"/>
                </a:lnSpc>
              </a:pPr>
              <a:r>
                <a:rPr lang="en-US" sz="3000">
                  <a:solidFill>
                    <a:srgbClr val="FAF6EC"/>
                  </a:solidFill>
                  <a:latin typeface="Codec Pro Bold"/>
                </a:rPr>
                <a:t>3</a:t>
              </a: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647859" y="2725753"/>
            <a:ext cx="6693080" cy="1224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20"/>
              </a:lnSpc>
            </a:pPr>
            <a:r>
              <a:rPr lang="en-US" sz="2400">
                <a:solidFill>
                  <a:srgbClr val="000000"/>
                </a:solidFill>
                <a:latin typeface="Codec Pro"/>
              </a:rPr>
              <a:t>After this lesson, the participants will be able to list at least two warning signs of suicide among their peers​​.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647859" y="4811224"/>
            <a:ext cx="6693080" cy="1621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20"/>
              </a:lnSpc>
            </a:pPr>
            <a:r>
              <a:rPr lang="en-US" sz="2400">
                <a:solidFill>
                  <a:srgbClr val="000000"/>
                </a:solidFill>
                <a:latin typeface="Codec Pro"/>
              </a:rPr>
              <a:t>After this lesson, participants will be able to indicate that they believe no one should be ashamed to get help for having suicidal thoughts.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647859" y="7512036"/>
            <a:ext cx="6693080" cy="1224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20"/>
              </a:lnSpc>
            </a:pPr>
            <a:r>
              <a:rPr lang="en-US" sz="2400">
                <a:solidFill>
                  <a:srgbClr val="000000"/>
                </a:solidFill>
                <a:latin typeface="Codec Pro"/>
              </a:rPr>
              <a:t>After this lesson, participants will be able to identify a trusted resource that they can turn to for help.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51849" y="-425128"/>
            <a:ext cx="15671569" cy="1436085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535476" y="5081190"/>
            <a:ext cx="3956416" cy="520581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54671" y="5273731"/>
            <a:ext cx="3965040" cy="5013269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4072959" y="1858995"/>
            <a:ext cx="10427494" cy="5936611"/>
            <a:chOff x="0" y="0"/>
            <a:chExt cx="13903325" cy="7915481"/>
          </a:xfrm>
        </p:grpSpPr>
        <p:sp>
          <p:nvSpPr>
            <p:cNvPr id="6" name="TextBox 6"/>
            <p:cNvSpPr txBox="1"/>
            <p:nvPr/>
          </p:nvSpPr>
          <p:spPr>
            <a:xfrm>
              <a:off x="0" y="0"/>
              <a:ext cx="13903325" cy="3556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59"/>
                </a:lnSpc>
              </a:pPr>
              <a:r>
                <a:rPr lang="en-US" sz="8799">
                  <a:solidFill>
                    <a:srgbClr val="000000"/>
                  </a:solidFill>
                  <a:latin typeface="Corben"/>
                </a:rPr>
                <a:t>What is </a:t>
              </a:r>
            </a:p>
            <a:p>
              <a:pPr algn="ctr">
                <a:lnSpc>
                  <a:spcPts val="10559"/>
                </a:lnSpc>
              </a:pPr>
              <a:r>
                <a:rPr lang="en-US" sz="8799">
                  <a:solidFill>
                    <a:srgbClr val="000000"/>
                  </a:solidFill>
                  <a:latin typeface="Corben"/>
                </a:rPr>
                <a:t>Suicide Prevention?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3989276"/>
              <a:ext cx="13903325" cy="39262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80"/>
                </a:lnSpc>
              </a:pPr>
              <a:r>
                <a:rPr lang="en-US" sz="4200">
                  <a:solidFill>
                    <a:srgbClr val="000000"/>
                  </a:solidFill>
                  <a:latin typeface="Corben Italics"/>
                </a:rPr>
                <a:t>Activities implemented and actions taken before a suicide occurs that are designed to reduce the risk of suicide</a:t>
              </a:r>
            </a:p>
            <a:p>
              <a:pPr algn="ctr">
                <a:lnSpc>
                  <a:spcPts val="5880"/>
                </a:lnSpc>
              </a:pPr>
              <a:endParaRPr lang="en-US" sz="4200">
                <a:solidFill>
                  <a:srgbClr val="000000"/>
                </a:solidFill>
                <a:latin typeface="Corben Italics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24948" y="-3124059"/>
            <a:ext cx="15525371" cy="1910280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521128" y="5332797"/>
            <a:ext cx="3738172" cy="495420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73182" y="5332797"/>
            <a:ext cx="3521988" cy="495420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041830" y="1761014"/>
            <a:ext cx="12382500" cy="3943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55"/>
              </a:lnSpc>
            </a:pPr>
            <a:r>
              <a:rPr lang="en-US" sz="8629">
                <a:solidFill>
                  <a:srgbClr val="000000"/>
                </a:solidFill>
                <a:latin typeface="Corben Bold"/>
              </a:rPr>
              <a:t>How Do You Take </a:t>
            </a:r>
          </a:p>
          <a:p>
            <a:pPr algn="ctr">
              <a:lnSpc>
                <a:spcPts val="10355"/>
              </a:lnSpc>
            </a:pPr>
            <a:r>
              <a:rPr lang="en-US" sz="8629">
                <a:solidFill>
                  <a:srgbClr val="000000"/>
                </a:solidFill>
                <a:latin typeface="Corben Bold"/>
              </a:rPr>
              <a:t>Care Of Your</a:t>
            </a:r>
          </a:p>
          <a:p>
            <a:pPr algn="ctr">
              <a:lnSpc>
                <a:spcPts val="10355"/>
              </a:lnSpc>
            </a:pPr>
            <a:r>
              <a:rPr lang="en-US" sz="8629">
                <a:solidFill>
                  <a:srgbClr val="000000"/>
                </a:solidFill>
                <a:latin typeface="Corben Bold"/>
              </a:rPr>
              <a:t>Mental Health?</a:t>
            </a:r>
            <a:r>
              <a:rPr lang="en-US" sz="8629">
                <a:solidFill>
                  <a:srgbClr val="000000"/>
                </a:solidFill>
                <a:latin typeface="Corben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6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62424" y="3037557"/>
            <a:ext cx="8300402" cy="2225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60"/>
              </a:lnSpc>
            </a:pPr>
            <a:r>
              <a:rPr lang="en-US" sz="7300">
                <a:solidFill>
                  <a:srgbClr val="292929"/>
                </a:solidFill>
                <a:latin typeface="Corben Bold"/>
              </a:rPr>
              <a:t>5 TYPES OF </a:t>
            </a:r>
          </a:p>
          <a:p>
            <a:pPr algn="ctr">
              <a:lnSpc>
                <a:spcPts val="8760"/>
              </a:lnSpc>
            </a:pPr>
            <a:r>
              <a:rPr lang="en-US" sz="7300">
                <a:solidFill>
                  <a:srgbClr val="292929"/>
                </a:solidFill>
                <a:latin typeface="Corben Bold"/>
              </a:rPr>
              <a:t>SELF CARE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8370922" y="2633561"/>
            <a:ext cx="3956813" cy="835359"/>
            <a:chOff x="0" y="0"/>
            <a:chExt cx="5657882" cy="119448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657882" cy="1194488"/>
            </a:xfrm>
            <a:custGeom>
              <a:avLst/>
              <a:gdLst/>
              <a:ahLst/>
              <a:cxnLst/>
              <a:rect l="l" t="t" r="r" b="b"/>
              <a:pathLst>
                <a:path w="5657882" h="1194488">
                  <a:moveTo>
                    <a:pt x="5533422" y="1194487"/>
                  </a:moveTo>
                  <a:lnTo>
                    <a:pt x="124460" y="1194487"/>
                  </a:lnTo>
                  <a:cubicBezTo>
                    <a:pt x="55880" y="1194487"/>
                    <a:pt x="0" y="1138607"/>
                    <a:pt x="0" y="107002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533422" y="0"/>
                  </a:lnTo>
                  <a:cubicBezTo>
                    <a:pt x="5602002" y="0"/>
                    <a:pt x="5657882" y="55880"/>
                    <a:pt x="5657882" y="124460"/>
                  </a:cubicBezTo>
                  <a:lnTo>
                    <a:pt x="5657882" y="1070028"/>
                  </a:lnTo>
                  <a:cubicBezTo>
                    <a:pt x="5657882" y="1138608"/>
                    <a:pt x="5602002" y="1194488"/>
                    <a:pt x="5533422" y="1194488"/>
                  </a:cubicBezTo>
                  <a:close/>
                </a:path>
              </a:pathLst>
            </a:custGeom>
            <a:solidFill>
              <a:srgbClr val="D1F189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8370922" y="6924776"/>
            <a:ext cx="4025636" cy="835359"/>
            <a:chOff x="0" y="0"/>
            <a:chExt cx="5756294" cy="119448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756294" cy="1194488"/>
            </a:xfrm>
            <a:custGeom>
              <a:avLst/>
              <a:gdLst/>
              <a:ahLst/>
              <a:cxnLst/>
              <a:rect l="l" t="t" r="r" b="b"/>
              <a:pathLst>
                <a:path w="5756294" h="1194488">
                  <a:moveTo>
                    <a:pt x="5631833" y="1194487"/>
                  </a:moveTo>
                  <a:lnTo>
                    <a:pt x="124460" y="1194487"/>
                  </a:lnTo>
                  <a:cubicBezTo>
                    <a:pt x="55880" y="1194487"/>
                    <a:pt x="0" y="1138607"/>
                    <a:pt x="0" y="107002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631834" y="0"/>
                  </a:lnTo>
                  <a:cubicBezTo>
                    <a:pt x="5700414" y="0"/>
                    <a:pt x="5756294" y="55880"/>
                    <a:pt x="5756294" y="124460"/>
                  </a:cubicBezTo>
                  <a:lnTo>
                    <a:pt x="5756294" y="1070028"/>
                  </a:lnTo>
                  <a:cubicBezTo>
                    <a:pt x="5756294" y="1138608"/>
                    <a:pt x="5700414" y="1194488"/>
                    <a:pt x="5631834" y="1194488"/>
                  </a:cubicBezTo>
                  <a:close/>
                </a:path>
              </a:pathLst>
            </a:custGeom>
            <a:solidFill>
              <a:srgbClr val="D1F189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8370922" y="3974967"/>
            <a:ext cx="4025636" cy="835359"/>
            <a:chOff x="0" y="0"/>
            <a:chExt cx="5756294" cy="119448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756294" cy="1194488"/>
            </a:xfrm>
            <a:custGeom>
              <a:avLst/>
              <a:gdLst/>
              <a:ahLst/>
              <a:cxnLst/>
              <a:rect l="l" t="t" r="r" b="b"/>
              <a:pathLst>
                <a:path w="5756294" h="1194488">
                  <a:moveTo>
                    <a:pt x="5631833" y="1194487"/>
                  </a:moveTo>
                  <a:lnTo>
                    <a:pt x="124460" y="1194487"/>
                  </a:lnTo>
                  <a:cubicBezTo>
                    <a:pt x="55880" y="1194487"/>
                    <a:pt x="0" y="1138607"/>
                    <a:pt x="0" y="107002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631834" y="0"/>
                  </a:lnTo>
                  <a:cubicBezTo>
                    <a:pt x="5700414" y="0"/>
                    <a:pt x="5756294" y="55880"/>
                    <a:pt x="5756294" y="124460"/>
                  </a:cubicBezTo>
                  <a:lnTo>
                    <a:pt x="5756294" y="1070028"/>
                  </a:lnTo>
                  <a:cubicBezTo>
                    <a:pt x="5756294" y="1138608"/>
                    <a:pt x="5700414" y="1194488"/>
                    <a:pt x="5631834" y="1194488"/>
                  </a:cubicBezTo>
                  <a:close/>
                </a:path>
              </a:pathLst>
            </a:custGeom>
            <a:solidFill>
              <a:srgbClr val="D1F189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8336511" y="8422941"/>
            <a:ext cx="4158443" cy="835359"/>
            <a:chOff x="0" y="0"/>
            <a:chExt cx="5946195" cy="119448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946194" cy="1194488"/>
            </a:xfrm>
            <a:custGeom>
              <a:avLst/>
              <a:gdLst/>
              <a:ahLst/>
              <a:cxnLst/>
              <a:rect l="l" t="t" r="r" b="b"/>
              <a:pathLst>
                <a:path w="5946194" h="1194488">
                  <a:moveTo>
                    <a:pt x="5821735" y="1194487"/>
                  </a:moveTo>
                  <a:lnTo>
                    <a:pt x="124460" y="1194487"/>
                  </a:lnTo>
                  <a:cubicBezTo>
                    <a:pt x="55880" y="1194487"/>
                    <a:pt x="0" y="1138607"/>
                    <a:pt x="0" y="107002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821735" y="0"/>
                  </a:lnTo>
                  <a:cubicBezTo>
                    <a:pt x="5890314" y="0"/>
                    <a:pt x="5946194" y="55880"/>
                    <a:pt x="5946194" y="124460"/>
                  </a:cubicBezTo>
                  <a:lnTo>
                    <a:pt x="5946194" y="1070028"/>
                  </a:lnTo>
                  <a:cubicBezTo>
                    <a:pt x="5946194" y="1138608"/>
                    <a:pt x="5890314" y="1194488"/>
                    <a:pt x="5821735" y="1194488"/>
                  </a:cubicBezTo>
                  <a:close/>
                </a:path>
              </a:pathLst>
            </a:custGeom>
            <a:solidFill>
              <a:srgbClr val="D1F189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8370922" y="5386088"/>
            <a:ext cx="4025636" cy="835359"/>
            <a:chOff x="0" y="0"/>
            <a:chExt cx="5756294" cy="119448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756294" cy="1194488"/>
            </a:xfrm>
            <a:custGeom>
              <a:avLst/>
              <a:gdLst/>
              <a:ahLst/>
              <a:cxnLst/>
              <a:rect l="l" t="t" r="r" b="b"/>
              <a:pathLst>
                <a:path w="5756294" h="1194488">
                  <a:moveTo>
                    <a:pt x="5631833" y="1194487"/>
                  </a:moveTo>
                  <a:lnTo>
                    <a:pt x="124460" y="1194487"/>
                  </a:lnTo>
                  <a:cubicBezTo>
                    <a:pt x="55880" y="1194487"/>
                    <a:pt x="0" y="1138607"/>
                    <a:pt x="0" y="107002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631834" y="0"/>
                  </a:lnTo>
                  <a:cubicBezTo>
                    <a:pt x="5700414" y="0"/>
                    <a:pt x="5756294" y="55880"/>
                    <a:pt x="5756294" y="124460"/>
                  </a:cubicBezTo>
                  <a:lnTo>
                    <a:pt x="5756294" y="1070028"/>
                  </a:lnTo>
                  <a:cubicBezTo>
                    <a:pt x="5756294" y="1138608"/>
                    <a:pt x="5700414" y="1194488"/>
                    <a:pt x="5631834" y="1194488"/>
                  </a:cubicBezTo>
                  <a:close/>
                </a:path>
              </a:pathLst>
            </a:custGeom>
            <a:solidFill>
              <a:srgbClr val="D1F189"/>
            </a:solidFill>
          </p:spPr>
        </p:sp>
      </p:grpSp>
      <p:sp>
        <p:nvSpPr>
          <p:cNvPr id="13" name="AutoShape 13"/>
          <p:cNvSpPr/>
          <p:nvPr/>
        </p:nvSpPr>
        <p:spPr>
          <a:xfrm>
            <a:off x="-62777" y="1643329"/>
            <a:ext cx="18297516" cy="0"/>
          </a:xfrm>
          <a:prstGeom prst="line">
            <a:avLst/>
          </a:prstGeom>
          <a:ln w="9525" cap="rnd">
            <a:solidFill>
              <a:srgbClr val="29292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TextBox 14"/>
          <p:cNvSpPr txBox="1"/>
          <p:nvPr/>
        </p:nvSpPr>
        <p:spPr>
          <a:xfrm>
            <a:off x="8501432" y="2806444"/>
            <a:ext cx="3764618" cy="432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47"/>
              </a:lnSpc>
            </a:pPr>
            <a:r>
              <a:rPr lang="en-US" sz="2462">
                <a:solidFill>
                  <a:srgbClr val="292929"/>
                </a:solidFill>
                <a:latin typeface="Corben Bold"/>
              </a:rPr>
              <a:t>PHYSICAL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302099" y="4149569"/>
            <a:ext cx="4025636" cy="429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44"/>
              </a:lnSpc>
            </a:pPr>
            <a:r>
              <a:rPr lang="en-US" sz="2460">
                <a:solidFill>
                  <a:srgbClr val="292929"/>
                </a:solidFill>
                <a:latin typeface="Corben Bold"/>
              </a:rPr>
              <a:t>EMOTIONAL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370922" y="5557260"/>
            <a:ext cx="4025636" cy="445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96"/>
              </a:lnSpc>
            </a:pPr>
            <a:r>
              <a:rPr lang="en-US" sz="2640">
                <a:solidFill>
                  <a:srgbClr val="292929"/>
                </a:solidFill>
                <a:latin typeface="Corben Bold"/>
              </a:rPr>
              <a:t>SOCIAL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336511" y="7099378"/>
            <a:ext cx="4025636" cy="423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44"/>
              </a:lnSpc>
            </a:pPr>
            <a:r>
              <a:rPr lang="en-US" sz="2460">
                <a:solidFill>
                  <a:srgbClr val="292929"/>
                </a:solidFill>
                <a:latin typeface="Corben Bold"/>
              </a:rPr>
              <a:t>ENVIRONMENTAL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148881" y="8594113"/>
            <a:ext cx="2400895" cy="447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96"/>
              </a:lnSpc>
            </a:pPr>
            <a:r>
              <a:rPr lang="en-US" sz="2640">
                <a:solidFill>
                  <a:srgbClr val="292929"/>
                </a:solidFill>
                <a:latin typeface="Corben Bold"/>
              </a:rPr>
              <a:t>SPIRITUAL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F1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125722" y="1849731"/>
            <a:ext cx="7570339" cy="8181173"/>
            <a:chOff x="0" y="0"/>
            <a:chExt cx="32742245" cy="35384143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32597464" cy="35239362"/>
            </a:xfrm>
            <a:custGeom>
              <a:avLst/>
              <a:gdLst/>
              <a:ahLst/>
              <a:cxnLst/>
              <a:rect l="l" t="t" r="r" b="b"/>
              <a:pathLst>
                <a:path w="32597464" h="35239362">
                  <a:moveTo>
                    <a:pt x="0" y="0"/>
                  </a:moveTo>
                  <a:lnTo>
                    <a:pt x="32597464" y="0"/>
                  </a:lnTo>
                  <a:lnTo>
                    <a:pt x="32597464" y="35239362"/>
                  </a:lnTo>
                  <a:lnTo>
                    <a:pt x="0" y="35239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F4E6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32742246" cy="35384144"/>
            </a:xfrm>
            <a:custGeom>
              <a:avLst/>
              <a:gdLst/>
              <a:ahLst/>
              <a:cxnLst/>
              <a:rect l="l" t="t" r="r" b="b"/>
              <a:pathLst>
                <a:path w="32742246" h="35384144">
                  <a:moveTo>
                    <a:pt x="32597465" y="35239362"/>
                  </a:moveTo>
                  <a:lnTo>
                    <a:pt x="32742246" y="35239362"/>
                  </a:lnTo>
                  <a:lnTo>
                    <a:pt x="32742246" y="35384144"/>
                  </a:lnTo>
                  <a:lnTo>
                    <a:pt x="32597465" y="35384144"/>
                  </a:lnTo>
                  <a:lnTo>
                    <a:pt x="32597465" y="3523936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5239362"/>
                  </a:lnTo>
                  <a:lnTo>
                    <a:pt x="0" y="35239362"/>
                  </a:lnTo>
                  <a:lnTo>
                    <a:pt x="0" y="144780"/>
                  </a:lnTo>
                  <a:close/>
                  <a:moveTo>
                    <a:pt x="0" y="35239362"/>
                  </a:moveTo>
                  <a:lnTo>
                    <a:pt x="144780" y="35239362"/>
                  </a:lnTo>
                  <a:lnTo>
                    <a:pt x="144780" y="35384144"/>
                  </a:lnTo>
                  <a:lnTo>
                    <a:pt x="0" y="35384144"/>
                  </a:lnTo>
                  <a:lnTo>
                    <a:pt x="0" y="35239362"/>
                  </a:lnTo>
                  <a:close/>
                  <a:moveTo>
                    <a:pt x="32597465" y="144780"/>
                  </a:moveTo>
                  <a:lnTo>
                    <a:pt x="32742246" y="144780"/>
                  </a:lnTo>
                  <a:lnTo>
                    <a:pt x="32742246" y="35239362"/>
                  </a:lnTo>
                  <a:lnTo>
                    <a:pt x="32597465" y="35239362"/>
                  </a:lnTo>
                  <a:lnTo>
                    <a:pt x="32597465" y="144780"/>
                  </a:lnTo>
                  <a:close/>
                  <a:moveTo>
                    <a:pt x="144780" y="35239362"/>
                  </a:moveTo>
                  <a:lnTo>
                    <a:pt x="32597465" y="35239362"/>
                  </a:lnTo>
                  <a:lnTo>
                    <a:pt x="32597465" y="35384144"/>
                  </a:lnTo>
                  <a:lnTo>
                    <a:pt x="144780" y="35384144"/>
                  </a:lnTo>
                  <a:lnTo>
                    <a:pt x="144780" y="35239362"/>
                  </a:lnTo>
                  <a:close/>
                  <a:moveTo>
                    <a:pt x="32597465" y="0"/>
                  </a:moveTo>
                  <a:lnTo>
                    <a:pt x="32742246" y="0"/>
                  </a:lnTo>
                  <a:lnTo>
                    <a:pt x="32742246" y="144780"/>
                  </a:lnTo>
                  <a:lnTo>
                    <a:pt x="32597465" y="144780"/>
                  </a:lnTo>
                  <a:lnTo>
                    <a:pt x="325974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2597465" y="0"/>
                  </a:lnTo>
                  <a:lnTo>
                    <a:pt x="325974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3B4C42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521280" y="2289994"/>
            <a:ext cx="9167681" cy="1386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919"/>
              </a:lnSpc>
            </a:pPr>
            <a:r>
              <a:rPr lang="en-US" sz="9099">
                <a:solidFill>
                  <a:srgbClr val="100F0D"/>
                </a:solidFill>
                <a:latin typeface="Corben"/>
              </a:rPr>
              <a:t>Risk Factors 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8665708" y="2421933"/>
            <a:ext cx="6423238" cy="945973"/>
            <a:chOff x="0" y="0"/>
            <a:chExt cx="8564318" cy="1261298"/>
          </a:xfrm>
        </p:grpSpPr>
        <p:sp>
          <p:nvSpPr>
            <p:cNvPr id="7" name="AutoShape 7"/>
            <p:cNvSpPr/>
            <p:nvPr/>
          </p:nvSpPr>
          <p:spPr>
            <a:xfrm>
              <a:off x="0" y="1153904"/>
              <a:ext cx="8564318" cy="107394"/>
            </a:xfrm>
            <a:prstGeom prst="rect">
              <a:avLst/>
            </a:prstGeom>
            <a:solidFill>
              <a:srgbClr val="3B4C42"/>
            </a:solidFill>
          </p:spPr>
        </p: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831766" cy="766737"/>
            </a:xfrm>
            <a:prstGeom prst="rect">
              <a:avLst/>
            </a:prstGeom>
          </p:spPr>
        </p:pic>
      </p:grpSp>
      <p:grpSp>
        <p:nvGrpSpPr>
          <p:cNvPr id="9" name="Group 9"/>
          <p:cNvGrpSpPr/>
          <p:nvPr/>
        </p:nvGrpSpPr>
        <p:grpSpPr>
          <a:xfrm>
            <a:off x="8667909" y="4037895"/>
            <a:ext cx="6421037" cy="945649"/>
            <a:chOff x="0" y="0"/>
            <a:chExt cx="8561383" cy="1260866"/>
          </a:xfrm>
        </p:grpSpPr>
        <p:sp>
          <p:nvSpPr>
            <p:cNvPr id="10" name="AutoShape 10"/>
            <p:cNvSpPr/>
            <p:nvPr/>
          </p:nvSpPr>
          <p:spPr>
            <a:xfrm>
              <a:off x="0" y="1153508"/>
              <a:ext cx="8561383" cy="107357"/>
            </a:xfrm>
            <a:prstGeom prst="rect">
              <a:avLst/>
            </a:prstGeom>
            <a:solidFill>
              <a:srgbClr val="3B4C42"/>
            </a:solidFill>
          </p:spPr>
        </p: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831481" cy="766474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8665708" y="5659577"/>
            <a:ext cx="6588134" cy="970258"/>
            <a:chOff x="0" y="0"/>
            <a:chExt cx="8784179" cy="1293678"/>
          </a:xfrm>
        </p:grpSpPr>
        <p:sp>
          <p:nvSpPr>
            <p:cNvPr id="13" name="AutoShape 13"/>
            <p:cNvSpPr/>
            <p:nvPr/>
          </p:nvSpPr>
          <p:spPr>
            <a:xfrm>
              <a:off x="0" y="1183526"/>
              <a:ext cx="8784179" cy="110151"/>
            </a:xfrm>
            <a:prstGeom prst="rect">
              <a:avLst/>
            </a:prstGeom>
            <a:solidFill>
              <a:srgbClr val="3B4C42"/>
            </a:solidFill>
          </p:spPr>
        </p:sp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853119" cy="786420"/>
            </a:xfrm>
            <a:prstGeom prst="rect">
              <a:avLst/>
            </a:prstGeom>
          </p:spPr>
        </p:pic>
      </p:grpSp>
      <p:grpSp>
        <p:nvGrpSpPr>
          <p:cNvPr id="15" name="Group 15"/>
          <p:cNvGrpSpPr/>
          <p:nvPr/>
        </p:nvGrpSpPr>
        <p:grpSpPr>
          <a:xfrm>
            <a:off x="8667909" y="7107256"/>
            <a:ext cx="6585934" cy="969934"/>
            <a:chOff x="0" y="0"/>
            <a:chExt cx="8781245" cy="1293245"/>
          </a:xfrm>
        </p:grpSpPr>
        <p:sp>
          <p:nvSpPr>
            <p:cNvPr id="16" name="AutoShape 16"/>
            <p:cNvSpPr/>
            <p:nvPr/>
          </p:nvSpPr>
          <p:spPr>
            <a:xfrm>
              <a:off x="0" y="1183131"/>
              <a:ext cx="8781245" cy="110114"/>
            </a:xfrm>
            <a:prstGeom prst="rect">
              <a:avLst/>
            </a:prstGeom>
            <a:solidFill>
              <a:srgbClr val="3B4C42"/>
            </a:solidFill>
          </p:spPr>
        </p:sp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852834" cy="786158"/>
            </a:xfrm>
            <a:prstGeom prst="rect">
              <a:avLst/>
            </a:prstGeom>
          </p:spPr>
        </p:pic>
      </p:grpSp>
      <p:grpSp>
        <p:nvGrpSpPr>
          <p:cNvPr id="18" name="Group 18"/>
          <p:cNvGrpSpPr/>
          <p:nvPr/>
        </p:nvGrpSpPr>
        <p:grpSpPr>
          <a:xfrm>
            <a:off x="8667909" y="8696819"/>
            <a:ext cx="6585934" cy="969934"/>
            <a:chOff x="0" y="0"/>
            <a:chExt cx="8781245" cy="1293245"/>
          </a:xfrm>
        </p:grpSpPr>
        <p:sp>
          <p:nvSpPr>
            <p:cNvPr id="19" name="AutoShape 19"/>
            <p:cNvSpPr/>
            <p:nvPr/>
          </p:nvSpPr>
          <p:spPr>
            <a:xfrm>
              <a:off x="0" y="1183131"/>
              <a:ext cx="8781245" cy="110114"/>
            </a:xfrm>
            <a:prstGeom prst="rect">
              <a:avLst/>
            </a:prstGeom>
            <a:solidFill>
              <a:srgbClr val="3B4C42"/>
            </a:solidFill>
          </p:spPr>
        </p:sp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852834" cy="786158"/>
            </a:xfrm>
            <a:prstGeom prst="rect">
              <a:avLst/>
            </a:prstGeom>
          </p:spPr>
        </p:pic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383902" y="6019790"/>
            <a:ext cx="3224974" cy="4114800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672561" y="3961695"/>
            <a:ext cx="6647656" cy="1725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50"/>
              </a:lnSpc>
            </a:pPr>
            <a:r>
              <a:rPr lang="en-US" sz="2300">
                <a:solidFill>
                  <a:srgbClr val="3B4C42"/>
                </a:solidFill>
                <a:latin typeface="Corben Bold"/>
              </a:rPr>
              <a:t>Risk factors are things that increase the likelihood that a person will begin to have suicidal thoughts.</a:t>
            </a:r>
            <a:r>
              <a:rPr lang="en-US" sz="1200">
                <a:solidFill>
                  <a:srgbClr val="3B4C42"/>
                </a:solidFill>
                <a:latin typeface="Corben Bold"/>
              </a:rPr>
              <a:t>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280656" y="2570434"/>
            <a:ext cx="5360439" cy="582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orben"/>
              </a:rPr>
              <a:t>Previous suicide attempt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474220" y="4186234"/>
            <a:ext cx="2831544" cy="582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orben"/>
              </a:rPr>
              <a:t>Mental illness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352717" y="5873642"/>
            <a:ext cx="3560088" cy="582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orben"/>
              </a:rPr>
              <a:t>Feeling homesick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349139" y="7267738"/>
            <a:ext cx="5081707" cy="582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orben"/>
              </a:rPr>
              <a:t>Social isolation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352717" y="8857301"/>
            <a:ext cx="6136673" cy="582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orben"/>
              </a:rPr>
              <a:t>Feeling hopeless and helpless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F1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125722" y="1849731"/>
            <a:ext cx="7570339" cy="8181173"/>
            <a:chOff x="0" y="0"/>
            <a:chExt cx="32742245" cy="35384143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32597464" cy="35239362"/>
            </a:xfrm>
            <a:custGeom>
              <a:avLst/>
              <a:gdLst/>
              <a:ahLst/>
              <a:cxnLst/>
              <a:rect l="l" t="t" r="r" b="b"/>
              <a:pathLst>
                <a:path w="32597464" h="35239362">
                  <a:moveTo>
                    <a:pt x="0" y="0"/>
                  </a:moveTo>
                  <a:lnTo>
                    <a:pt x="32597464" y="0"/>
                  </a:lnTo>
                  <a:lnTo>
                    <a:pt x="32597464" y="35239362"/>
                  </a:lnTo>
                  <a:lnTo>
                    <a:pt x="0" y="35239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F4E6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32742246" cy="35384144"/>
            </a:xfrm>
            <a:custGeom>
              <a:avLst/>
              <a:gdLst/>
              <a:ahLst/>
              <a:cxnLst/>
              <a:rect l="l" t="t" r="r" b="b"/>
              <a:pathLst>
                <a:path w="32742246" h="35384144">
                  <a:moveTo>
                    <a:pt x="32597465" y="35239362"/>
                  </a:moveTo>
                  <a:lnTo>
                    <a:pt x="32742246" y="35239362"/>
                  </a:lnTo>
                  <a:lnTo>
                    <a:pt x="32742246" y="35384144"/>
                  </a:lnTo>
                  <a:lnTo>
                    <a:pt x="32597465" y="35384144"/>
                  </a:lnTo>
                  <a:lnTo>
                    <a:pt x="32597465" y="3523936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5239362"/>
                  </a:lnTo>
                  <a:lnTo>
                    <a:pt x="0" y="35239362"/>
                  </a:lnTo>
                  <a:lnTo>
                    <a:pt x="0" y="144780"/>
                  </a:lnTo>
                  <a:close/>
                  <a:moveTo>
                    <a:pt x="0" y="35239362"/>
                  </a:moveTo>
                  <a:lnTo>
                    <a:pt x="144780" y="35239362"/>
                  </a:lnTo>
                  <a:lnTo>
                    <a:pt x="144780" y="35384144"/>
                  </a:lnTo>
                  <a:lnTo>
                    <a:pt x="0" y="35384144"/>
                  </a:lnTo>
                  <a:lnTo>
                    <a:pt x="0" y="35239362"/>
                  </a:lnTo>
                  <a:close/>
                  <a:moveTo>
                    <a:pt x="32597465" y="144780"/>
                  </a:moveTo>
                  <a:lnTo>
                    <a:pt x="32742246" y="144780"/>
                  </a:lnTo>
                  <a:lnTo>
                    <a:pt x="32742246" y="35239362"/>
                  </a:lnTo>
                  <a:lnTo>
                    <a:pt x="32597465" y="35239362"/>
                  </a:lnTo>
                  <a:lnTo>
                    <a:pt x="32597465" y="144780"/>
                  </a:lnTo>
                  <a:close/>
                  <a:moveTo>
                    <a:pt x="144780" y="35239362"/>
                  </a:moveTo>
                  <a:lnTo>
                    <a:pt x="32597465" y="35239362"/>
                  </a:lnTo>
                  <a:lnTo>
                    <a:pt x="32597465" y="35384144"/>
                  </a:lnTo>
                  <a:lnTo>
                    <a:pt x="144780" y="35384144"/>
                  </a:lnTo>
                  <a:lnTo>
                    <a:pt x="144780" y="35239362"/>
                  </a:lnTo>
                  <a:close/>
                  <a:moveTo>
                    <a:pt x="32597465" y="0"/>
                  </a:moveTo>
                  <a:lnTo>
                    <a:pt x="32742246" y="0"/>
                  </a:lnTo>
                  <a:lnTo>
                    <a:pt x="32742246" y="144780"/>
                  </a:lnTo>
                  <a:lnTo>
                    <a:pt x="32597465" y="144780"/>
                  </a:lnTo>
                  <a:lnTo>
                    <a:pt x="325974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2597465" y="0"/>
                  </a:lnTo>
                  <a:lnTo>
                    <a:pt x="325974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3B4C42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521280" y="2289994"/>
            <a:ext cx="9167681" cy="1386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919"/>
              </a:lnSpc>
            </a:pPr>
            <a:r>
              <a:rPr lang="en-US" sz="9099">
                <a:solidFill>
                  <a:srgbClr val="100F0D"/>
                </a:solidFill>
                <a:latin typeface="Corben"/>
              </a:rPr>
              <a:t>Risk Factors 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8665708" y="2421933"/>
            <a:ext cx="6423238" cy="945973"/>
            <a:chOff x="0" y="0"/>
            <a:chExt cx="8564318" cy="1261298"/>
          </a:xfrm>
        </p:grpSpPr>
        <p:sp>
          <p:nvSpPr>
            <p:cNvPr id="7" name="AutoShape 7"/>
            <p:cNvSpPr/>
            <p:nvPr/>
          </p:nvSpPr>
          <p:spPr>
            <a:xfrm>
              <a:off x="0" y="1153904"/>
              <a:ext cx="8564318" cy="107394"/>
            </a:xfrm>
            <a:prstGeom prst="rect">
              <a:avLst/>
            </a:prstGeom>
            <a:solidFill>
              <a:srgbClr val="3B4C42"/>
            </a:solidFill>
          </p:spPr>
        </p: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831766" cy="766737"/>
            </a:xfrm>
            <a:prstGeom prst="rect">
              <a:avLst/>
            </a:prstGeom>
          </p:spPr>
        </p:pic>
      </p:grpSp>
      <p:grpSp>
        <p:nvGrpSpPr>
          <p:cNvPr id="9" name="Group 9"/>
          <p:cNvGrpSpPr/>
          <p:nvPr/>
        </p:nvGrpSpPr>
        <p:grpSpPr>
          <a:xfrm>
            <a:off x="8667909" y="4037895"/>
            <a:ext cx="6421037" cy="945649"/>
            <a:chOff x="0" y="0"/>
            <a:chExt cx="8561383" cy="1260866"/>
          </a:xfrm>
        </p:grpSpPr>
        <p:sp>
          <p:nvSpPr>
            <p:cNvPr id="10" name="AutoShape 10"/>
            <p:cNvSpPr/>
            <p:nvPr/>
          </p:nvSpPr>
          <p:spPr>
            <a:xfrm>
              <a:off x="0" y="1153508"/>
              <a:ext cx="8561383" cy="107357"/>
            </a:xfrm>
            <a:prstGeom prst="rect">
              <a:avLst/>
            </a:prstGeom>
            <a:solidFill>
              <a:srgbClr val="3B4C42"/>
            </a:solidFill>
          </p:spPr>
        </p: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831481" cy="766474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8665708" y="5659577"/>
            <a:ext cx="6588134" cy="970258"/>
            <a:chOff x="0" y="0"/>
            <a:chExt cx="8784179" cy="1293678"/>
          </a:xfrm>
        </p:grpSpPr>
        <p:sp>
          <p:nvSpPr>
            <p:cNvPr id="13" name="AutoShape 13"/>
            <p:cNvSpPr/>
            <p:nvPr/>
          </p:nvSpPr>
          <p:spPr>
            <a:xfrm>
              <a:off x="0" y="1183526"/>
              <a:ext cx="8784179" cy="110151"/>
            </a:xfrm>
            <a:prstGeom prst="rect">
              <a:avLst/>
            </a:prstGeom>
            <a:solidFill>
              <a:srgbClr val="3B4C42"/>
            </a:solidFill>
          </p:spPr>
        </p:sp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853119" cy="786420"/>
            </a:xfrm>
            <a:prstGeom prst="rect">
              <a:avLst/>
            </a:prstGeom>
          </p:spPr>
        </p:pic>
      </p:grpSp>
      <p:grpSp>
        <p:nvGrpSpPr>
          <p:cNvPr id="15" name="Group 15"/>
          <p:cNvGrpSpPr/>
          <p:nvPr/>
        </p:nvGrpSpPr>
        <p:grpSpPr>
          <a:xfrm>
            <a:off x="8667909" y="7107256"/>
            <a:ext cx="6585934" cy="969934"/>
            <a:chOff x="0" y="0"/>
            <a:chExt cx="8781245" cy="1293245"/>
          </a:xfrm>
        </p:grpSpPr>
        <p:sp>
          <p:nvSpPr>
            <p:cNvPr id="16" name="AutoShape 16"/>
            <p:cNvSpPr/>
            <p:nvPr/>
          </p:nvSpPr>
          <p:spPr>
            <a:xfrm>
              <a:off x="0" y="1183131"/>
              <a:ext cx="8781245" cy="110114"/>
            </a:xfrm>
            <a:prstGeom prst="rect">
              <a:avLst/>
            </a:prstGeom>
            <a:solidFill>
              <a:srgbClr val="3B4C42"/>
            </a:solidFill>
          </p:spPr>
        </p:sp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852834" cy="786158"/>
            </a:xfrm>
            <a:prstGeom prst="rect">
              <a:avLst/>
            </a:prstGeom>
          </p:spPr>
        </p:pic>
      </p:grpSp>
      <p:grpSp>
        <p:nvGrpSpPr>
          <p:cNvPr id="18" name="Group 18"/>
          <p:cNvGrpSpPr/>
          <p:nvPr/>
        </p:nvGrpSpPr>
        <p:grpSpPr>
          <a:xfrm>
            <a:off x="8667909" y="8696819"/>
            <a:ext cx="6585934" cy="969934"/>
            <a:chOff x="0" y="0"/>
            <a:chExt cx="8781245" cy="1293245"/>
          </a:xfrm>
        </p:grpSpPr>
        <p:sp>
          <p:nvSpPr>
            <p:cNvPr id="19" name="AutoShape 19"/>
            <p:cNvSpPr/>
            <p:nvPr/>
          </p:nvSpPr>
          <p:spPr>
            <a:xfrm>
              <a:off x="0" y="1183131"/>
              <a:ext cx="8781245" cy="110114"/>
            </a:xfrm>
            <a:prstGeom prst="rect">
              <a:avLst/>
            </a:prstGeom>
            <a:solidFill>
              <a:srgbClr val="3B4C42"/>
            </a:solidFill>
          </p:spPr>
        </p:sp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852834" cy="786158"/>
            </a:xfrm>
            <a:prstGeom prst="rect">
              <a:avLst/>
            </a:prstGeom>
          </p:spPr>
        </p:pic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94403" y="6019790"/>
            <a:ext cx="4603972" cy="4114800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672561" y="3961695"/>
            <a:ext cx="6647656" cy="1725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50"/>
              </a:lnSpc>
            </a:pPr>
            <a:r>
              <a:rPr lang="en-US" sz="2300">
                <a:solidFill>
                  <a:srgbClr val="3B4C42"/>
                </a:solidFill>
                <a:latin typeface="Corben Bold"/>
              </a:rPr>
              <a:t>Risk factors are things that increase the likelihood that a person will begin to have suicidal thoughts.</a:t>
            </a:r>
            <a:r>
              <a:rPr lang="en-US" sz="1200">
                <a:solidFill>
                  <a:srgbClr val="3B4C42"/>
                </a:solidFill>
                <a:latin typeface="Corben Bold"/>
              </a:rPr>
              <a:t>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280656" y="2570434"/>
            <a:ext cx="5360439" cy="582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orben"/>
              </a:rPr>
              <a:t>Stress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474220" y="4186234"/>
            <a:ext cx="5377577" cy="582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orben"/>
              </a:rPr>
              <a:t>Being afraid to ask for help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405402" y="5820221"/>
            <a:ext cx="5515213" cy="582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orben"/>
              </a:rPr>
              <a:t>Sexual assault and violence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280656" y="7267738"/>
            <a:ext cx="6140675" cy="582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orben"/>
              </a:rPr>
              <a:t>Frequent drug and alcohol use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352717" y="8866826"/>
            <a:ext cx="6136673" cy="435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Corben"/>
              </a:rPr>
              <a:t>Knowing somone who died from suicide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701374" y="-167608"/>
            <a:ext cx="19690747" cy="1392672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0" y="5844948"/>
            <a:ext cx="3270965" cy="444205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149170" y="6008573"/>
            <a:ext cx="3351730" cy="444205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069257" y="452367"/>
            <a:ext cx="10655046" cy="3314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rgbClr val="000000"/>
                </a:solidFill>
                <a:latin typeface="Corben Bold"/>
              </a:rPr>
              <a:t>University Leads Statewide Task Force To Create Suicide Prevention Video</a:t>
            </a:r>
          </a:p>
        </p:txBody>
      </p:sp>
      <p:pic>
        <p:nvPicPr>
          <p:cNvPr id="6" name="Picture 6"/>
          <p:cNvPicPr>
            <a:picLocks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3852126" y="4088680"/>
            <a:ext cx="10180332" cy="572643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313</Words>
  <Application>Microsoft Office PowerPoint</Application>
  <PresentationFormat>Custom</PresentationFormat>
  <Paragraphs>61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Corben</vt:lpstr>
      <vt:lpstr>Codec Pro</vt:lpstr>
      <vt:lpstr>Calibri</vt:lpstr>
      <vt:lpstr>Corben Italics</vt:lpstr>
      <vt:lpstr>Corben Bold</vt:lpstr>
      <vt:lpstr>Hero Bold</vt:lpstr>
      <vt:lpstr>Codec Pro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Suicide Prevention</dc:title>
  <dc:creator>Nicole Washington</dc:creator>
  <cp:lastModifiedBy>Nicole Washington</cp:lastModifiedBy>
  <cp:revision>1</cp:revision>
  <dcterms:created xsi:type="dcterms:W3CDTF">2006-08-16T00:00:00Z</dcterms:created>
  <dcterms:modified xsi:type="dcterms:W3CDTF">2021-11-08T23:54:14Z</dcterms:modified>
  <dc:identifier>DAEtS9OW1T8</dc:identifier>
</cp:coreProperties>
</file>