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Nunito"/>
      <p:regular r:id="rId20"/>
      <p:bold r:id="rId21"/>
      <p:italic r:id="rId22"/>
      <p:boldItalic r:id="rId23"/>
    </p:embeddedFont>
    <p:embeddedFont>
      <p:font typeface="Maven Pro"/>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regular.fntdata"/><Relationship Id="rId22" Type="http://schemas.openxmlformats.org/officeDocument/2006/relationships/font" Target="fonts/Nunito-italic.fntdata"/><Relationship Id="rId21" Type="http://schemas.openxmlformats.org/officeDocument/2006/relationships/font" Target="fonts/Nunito-bold.fntdata"/><Relationship Id="rId24" Type="http://schemas.openxmlformats.org/officeDocument/2006/relationships/font" Target="fonts/MavenPro-regular.fntdata"/><Relationship Id="rId23" Type="http://schemas.openxmlformats.org/officeDocument/2006/relationships/font" Target="fonts/Nuni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MavenPr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cb5ff0fa9c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cb5ff0fa9c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cb5ff0fa9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cb5ff0fa9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cb5ff0fa9c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cb5ff0fa9c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Speaker notes: </a:t>
            </a:r>
            <a:endParaRPr/>
          </a:p>
          <a:p>
            <a:pPr indent="-298450" lvl="0" marL="457200" rtl="0" algn="l">
              <a:spcBef>
                <a:spcPts val="0"/>
              </a:spcBef>
              <a:spcAft>
                <a:spcPts val="0"/>
              </a:spcAft>
              <a:buSzPts val="1100"/>
              <a:buChar char="●"/>
            </a:pPr>
            <a:r>
              <a:rPr lang="en">
                <a:solidFill>
                  <a:schemeClr val="dk1"/>
                </a:solidFill>
              </a:rPr>
              <a:t>A carbon footprint is </a:t>
            </a:r>
            <a:r>
              <a:rPr b="1" lang="en">
                <a:solidFill>
                  <a:schemeClr val="dk1"/>
                </a:solidFill>
              </a:rPr>
              <a:t>the total amount of greenhouse gases (including carbon dioxide and methane) that are generated by our actions</a:t>
            </a:r>
            <a:r>
              <a:rPr lang="en">
                <a:solidFill>
                  <a:schemeClr val="dk1"/>
                </a:solidFill>
              </a:rPr>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cb5ff0fa9c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cb5ff0fa9c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cb5ff0fa9c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cb5ff0fa9c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cb5ff0fa9c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cb5ff0fa9c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fa414568da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fa414568da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cb5ff0fa9c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cb5ff0fa9c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cb5ff0fa9c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cb5ff0fa9c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cb5ff0fa9c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cb5ff0fa9c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cb5ff0fa9c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cb5ff0fa9c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cb5ff0fa9c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cb5ff0fa9c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Speaker notes — define causes: </a:t>
            </a:r>
            <a:endParaRPr/>
          </a:p>
          <a:p>
            <a:pPr indent="-298450" lvl="0" marL="457200" rtl="0" algn="l">
              <a:spcBef>
                <a:spcPts val="0"/>
              </a:spcBef>
              <a:spcAft>
                <a:spcPts val="0"/>
              </a:spcAft>
              <a:buClr>
                <a:schemeClr val="dk1"/>
              </a:buClr>
              <a:buSzPts val="1100"/>
              <a:buChar char="●"/>
            </a:pPr>
            <a:r>
              <a:rPr b="1" lang="en">
                <a:solidFill>
                  <a:schemeClr val="dk1"/>
                </a:solidFill>
              </a:rPr>
              <a:t>Burning coal, oil and gas</a:t>
            </a:r>
            <a:r>
              <a:rPr lang="en">
                <a:solidFill>
                  <a:schemeClr val="dk1"/>
                </a:solidFill>
              </a:rPr>
              <a:t> produces carbon dioxide and nitrous oxide.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Cutting down forests (deforestation).</a:t>
            </a:r>
            <a:r>
              <a:rPr lang="en">
                <a:solidFill>
                  <a:schemeClr val="dk1"/>
                </a:solidFill>
              </a:rPr>
              <a:t> Trees help to regulate the climate by absorbing CO</a:t>
            </a:r>
            <a:r>
              <a:rPr baseline="-25000" lang="en">
                <a:solidFill>
                  <a:schemeClr val="dk1"/>
                </a:solidFill>
              </a:rPr>
              <a:t>2</a:t>
            </a:r>
            <a:r>
              <a:rPr lang="en">
                <a:solidFill>
                  <a:schemeClr val="dk1"/>
                </a:solidFill>
              </a:rPr>
              <a:t> from the atmosphere. When they are cut down, that beneficial effect is lost and the carbon stored in the trees is released into the atmosphere, adding to the greenhouse effect.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Increasing livestock farming.</a:t>
            </a:r>
            <a:r>
              <a:rPr lang="en">
                <a:solidFill>
                  <a:schemeClr val="dk1"/>
                </a:solidFill>
              </a:rPr>
              <a:t> Cows and sheep produce large amounts of methane when they digest their food.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Fertilisers containing nitrogen</a:t>
            </a:r>
            <a:r>
              <a:rPr lang="en">
                <a:solidFill>
                  <a:schemeClr val="dk1"/>
                </a:solidFill>
              </a:rPr>
              <a:t> produce nitrous oxide emissions.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Fluorinated gases</a:t>
            </a:r>
            <a:r>
              <a:rPr lang="en">
                <a:solidFill>
                  <a:schemeClr val="dk1"/>
                </a:solidFill>
              </a:rPr>
              <a:t> are emitted from equipment and products that use these gases. Such emissions have a very strong warming effect, up to 23 000 times greater than CO</a:t>
            </a:r>
            <a:r>
              <a:rPr baseline="-25000" lang="en">
                <a:solidFill>
                  <a:schemeClr val="dk1"/>
                </a:solidFill>
              </a:rPr>
              <a:t>2</a:t>
            </a:r>
            <a:r>
              <a:rPr lang="en">
                <a:solidFill>
                  <a:schemeClr val="dk1"/>
                </a:solidFill>
              </a:rPr>
              <a:t>. (European Commission on Climate Action, n.d.)</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cb5ff0fa9c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cb5ff0fa9c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hyperlink" Target="https://www.sciencedirect.com/topics/agricultural-and-biological-sciences/greenhouse-gase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forms.gle/Hpa2X31vssG8giiQ9"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ec.europa.eu/clima/climate-change/causes-climate-change_en" TargetMode="External"/><Relationship Id="rId4" Type="http://schemas.openxmlformats.org/officeDocument/2006/relationships/hyperlink" Target="https://climate.nasa.gov/evidence/" TargetMode="External"/><Relationship Id="rId5" Type="http://schemas.openxmlformats.org/officeDocument/2006/relationships/hyperlink" Target="https://www.youtube.com/watch?v=G4H1N_yXBi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youtube.com/watch?v=G4H1N_yXBiA" TargetMode="Externa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Climate Change: A Global Crisis</a:t>
            </a:r>
            <a:endParaRPr/>
          </a:p>
        </p:txBody>
      </p:sp>
      <p:sp>
        <p:nvSpPr>
          <p:cNvPr id="278" name="Google Shape;278;p13"/>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Ally Byrne and Lisa Chemplayil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22"/>
          <p:cNvSpPr txBox="1"/>
          <p:nvPr>
            <p:ph type="title"/>
          </p:nvPr>
        </p:nvSpPr>
        <p:spPr>
          <a:xfrm>
            <a:off x="1416000" y="811750"/>
            <a:ext cx="3789900" cy="669300"/>
          </a:xfrm>
          <a:prstGeom prst="rect">
            <a:avLst/>
          </a:prstGeom>
          <a:solidFill>
            <a:schemeClr val="accent3"/>
          </a:solidFill>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Prevention Measures</a:t>
            </a:r>
            <a:endParaRPr>
              <a:solidFill>
                <a:schemeClr val="lt1"/>
              </a:solidFill>
            </a:endParaRPr>
          </a:p>
        </p:txBody>
      </p:sp>
      <p:sp>
        <p:nvSpPr>
          <p:cNvPr id="334" name="Google Shape;334;p22"/>
          <p:cNvSpPr txBox="1"/>
          <p:nvPr>
            <p:ph idx="1" type="body"/>
          </p:nvPr>
        </p:nvSpPr>
        <p:spPr>
          <a:xfrm>
            <a:off x="1281350" y="1933975"/>
            <a:ext cx="7030500" cy="25416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Clr>
                <a:srgbClr val="2E2E2E"/>
              </a:buClr>
              <a:buSzPts val="1900"/>
              <a:buChar char="●"/>
            </a:pPr>
            <a:r>
              <a:rPr lang="en" sz="1900">
                <a:solidFill>
                  <a:srgbClr val="2E2E2E"/>
                </a:solidFill>
              </a:rPr>
              <a:t>Climate change is rooted in the unsustainable use of resources. Many small changes in everyday lives are needed in addition to large overarching measures</a:t>
            </a:r>
            <a:endParaRPr sz="1900">
              <a:solidFill>
                <a:srgbClr val="2E2E2E"/>
              </a:solidFill>
            </a:endParaRPr>
          </a:p>
          <a:p>
            <a:pPr indent="-336550" lvl="1" marL="914400" rtl="0" algn="l">
              <a:spcBef>
                <a:spcPts val="0"/>
              </a:spcBef>
              <a:spcAft>
                <a:spcPts val="0"/>
              </a:spcAft>
              <a:buClr>
                <a:srgbClr val="2E2E2E"/>
              </a:buClr>
              <a:buSzPts val="1700"/>
              <a:buChar char="○"/>
            </a:pPr>
            <a:r>
              <a:rPr lang="en" sz="1700">
                <a:solidFill>
                  <a:srgbClr val="2E2E2E"/>
                </a:solidFill>
              </a:rPr>
              <a:t>greenhouse gas </a:t>
            </a:r>
            <a:r>
              <a:rPr lang="en" sz="1700">
                <a:solidFill>
                  <a:srgbClr val="2E2E2E"/>
                </a:solidFill>
              </a:rPr>
              <a:t>emissions</a:t>
            </a:r>
            <a:endParaRPr sz="1700">
              <a:solidFill>
                <a:srgbClr val="2E2E2E"/>
              </a:solidFill>
            </a:endParaRPr>
          </a:p>
          <a:p>
            <a:pPr indent="0" lvl="0" marL="457200" rtl="0" algn="l">
              <a:spcBef>
                <a:spcPts val="1200"/>
              </a:spcBef>
              <a:spcAft>
                <a:spcPts val="1200"/>
              </a:spcAft>
              <a:buNone/>
            </a:pPr>
            <a:r>
              <a:t/>
            </a:r>
            <a:endParaRPr sz="1700">
              <a:solidFill>
                <a:srgbClr val="2E2E2E"/>
              </a:solidFill>
            </a:endParaRPr>
          </a:p>
        </p:txBody>
      </p:sp>
    </p:spTree>
  </p:cSld>
  <p:clrMapOvr>
    <a:masterClrMapping/>
  </p:clrMapOvr>
  <mc:AlternateContent>
    <mc:Choice Requires="p14">
      <p:transition spd="slow" p14:dur="1000">
        <p:fade thruBlk="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3"/>
          <p:cNvSpPr txBox="1"/>
          <p:nvPr>
            <p:ph type="title"/>
          </p:nvPr>
        </p:nvSpPr>
        <p:spPr>
          <a:xfrm>
            <a:off x="1388550" y="1201972"/>
            <a:ext cx="6366900" cy="75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is a Carbon Footprint?</a:t>
            </a:r>
            <a:endParaRPr/>
          </a:p>
        </p:txBody>
      </p:sp>
      <p:sp>
        <p:nvSpPr>
          <p:cNvPr id="340" name="Google Shape;340;p23"/>
          <p:cNvSpPr txBox="1"/>
          <p:nvPr/>
        </p:nvSpPr>
        <p:spPr>
          <a:xfrm>
            <a:off x="1388550" y="2089325"/>
            <a:ext cx="6366900" cy="1600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300">
                <a:solidFill>
                  <a:schemeClr val="lt1"/>
                </a:solidFill>
                <a:latin typeface="Calibri"/>
                <a:ea typeface="Calibri"/>
                <a:cs typeface="Calibri"/>
                <a:sym typeface="Calibri"/>
              </a:rPr>
              <a:t>Carbon footprints estimate the total amount of </a:t>
            </a:r>
            <a:r>
              <a:rPr lang="en" sz="2300">
                <a:solidFill>
                  <a:schemeClr val="lt1"/>
                </a:solidFill>
                <a:uFill>
                  <a:noFill/>
                </a:uFill>
                <a:latin typeface="Calibri"/>
                <a:ea typeface="Calibri"/>
                <a:cs typeface="Calibri"/>
                <a:sym typeface="Calibri"/>
                <a:hlinkClick r:id="rId3">
                  <a:extLst>
                    <a:ext uri="{A12FA001-AC4F-418D-AE19-62706E023703}">
                      <ahyp:hlinkClr val="tx"/>
                    </a:ext>
                  </a:extLst>
                </a:hlinkClick>
              </a:rPr>
              <a:t>greenhouse gases</a:t>
            </a:r>
            <a:r>
              <a:rPr lang="en" sz="2300">
                <a:solidFill>
                  <a:schemeClr val="lt1"/>
                </a:solidFill>
                <a:latin typeface="Calibri"/>
                <a:ea typeface="Calibri"/>
                <a:cs typeface="Calibri"/>
                <a:sym typeface="Calibri"/>
              </a:rPr>
              <a:t> emitted during the production, processing and retailing of consumer goods. We all have Carbon footprints.</a:t>
            </a:r>
            <a:endParaRPr sz="22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44" name="Shape 344"/>
        <p:cNvGrpSpPr/>
        <p:nvPr/>
      </p:nvGrpSpPr>
      <p:grpSpPr>
        <a:xfrm>
          <a:off x="0" y="0"/>
          <a:ext cx="0" cy="0"/>
          <a:chOff x="0" y="0"/>
          <a:chExt cx="0" cy="0"/>
        </a:xfrm>
      </p:grpSpPr>
      <p:sp>
        <p:nvSpPr>
          <p:cNvPr id="345" name="Google Shape;345;p24"/>
          <p:cNvSpPr txBox="1"/>
          <p:nvPr>
            <p:ph type="title"/>
          </p:nvPr>
        </p:nvSpPr>
        <p:spPr>
          <a:xfrm>
            <a:off x="945000" y="785100"/>
            <a:ext cx="7254000" cy="3573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Carbon Footprint Worksheet </a:t>
            </a:r>
            <a:endParaRPr/>
          </a:p>
        </p:txBody>
      </p:sp>
      <p:sp>
        <p:nvSpPr>
          <p:cNvPr id="346" name="Google Shape;346;p24"/>
          <p:cNvSpPr txBox="1"/>
          <p:nvPr/>
        </p:nvSpPr>
        <p:spPr>
          <a:xfrm>
            <a:off x="2894675" y="2984425"/>
            <a:ext cx="411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Nunito"/>
                <a:ea typeface="Nunito"/>
                <a:cs typeface="Nunito"/>
                <a:sym typeface="Nunito"/>
              </a:rPr>
              <a:t>Please pull out worksheets &amp; a pen</a:t>
            </a:r>
            <a:endParaRPr>
              <a:solidFill>
                <a:schemeClr val="lt1"/>
              </a:solidFill>
              <a:latin typeface="Nunito"/>
              <a:ea typeface="Nunito"/>
              <a:cs typeface="Nunito"/>
              <a:sym typeface="Nuni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5"/>
          <p:cNvSpPr txBox="1"/>
          <p:nvPr>
            <p:ph type="title"/>
          </p:nvPr>
        </p:nvSpPr>
        <p:spPr>
          <a:xfrm>
            <a:off x="1382300" y="654650"/>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600">
                <a:solidFill>
                  <a:schemeClr val="accent3"/>
                </a:solidFill>
              </a:rPr>
              <a:t>Evaluation</a:t>
            </a:r>
            <a:endParaRPr sz="3600">
              <a:solidFill>
                <a:schemeClr val="accent3"/>
              </a:solidFill>
            </a:endParaRPr>
          </a:p>
        </p:txBody>
      </p:sp>
      <p:sp>
        <p:nvSpPr>
          <p:cNvPr id="352" name="Google Shape;352;p25"/>
          <p:cNvSpPr txBox="1"/>
          <p:nvPr/>
        </p:nvSpPr>
        <p:spPr>
          <a:xfrm>
            <a:off x="1604425" y="1575425"/>
            <a:ext cx="5235300" cy="1062000"/>
          </a:xfrm>
          <a:prstGeom prst="rect">
            <a:avLst/>
          </a:prstGeom>
          <a:noFill/>
          <a:ln>
            <a:noFill/>
          </a:ln>
        </p:spPr>
        <p:txBody>
          <a:bodyPr anchorCtr="0" anchor="t" bIns="91425" lIns="91425" spcFirstLastPara="1" rIns="91425" wrap="square" tIns="91425">
            <a:spAutoFit/>
          </a:bodyPr>
          <a:lstStyle/>
          <a:p>
            <a:pPr indent="-349250" lvl="0" marL="457200" rtl="0" algn="l">
              <a:spcBef>
                <a:spcPts val="0"/>
              </a:spcBef>
              <a:spcAft>
                <a:spcPts val="0"/>
              </a:spcAft>
              <a:buSzPts val="1900"/>
              <a:buFont typeface="Nunito"/>
              <a:buChar char="●"/>
            </a:pPr>
            <a:r>
              <a:rPr lang="en" sz="1900">
                <a:latin typeface="Nunito"/>
                <a:ea typeface="Nunito"/>
                <a:cs typeface="Nunito"/>
                <a:sym typeface="Nunito"/>
              </a:rPr>
              <a:t>Please pull up the google form</a:t>
            </a:r>
            <a:endParaRPr sz="1900">
              <a:latin typeface="Nunito"/>
              <a:ea typeface="Nunito"/>
              <a:cs typeface="Nunito"/>
              <a:sym typeface="Nunito"/>
            </a:endParaRPr>
          </a:p>
          <a:p>
            <a:pPr indent="-349250" lvl="0" marL="457200" rtl="0" algn="l">
              <a:spcBef>
                <a:spcPts val="0"/>
              </a:spcBef>
              <a:spcAft>
                <a:spcPts val="0"/>
              </a:spcAft>
              <a:buSzPts val="1900"/>
              <a:buFont typeface="Nunito"/>
              <a:buChar char="●"/>
            </a:pPr>
            <a:r>
              <a:rPr lang="en" sz="1900" u="sng">
                <a:solidFill>
                  <a:schemeClr val="hlink"/>
                </a:solidFill>
                <a:latin typeface="Nunito"/>
                <a:ea typeface="Nunito"/>
                <a:cs typeface="Nunito"/>
                <a:sym typeface="Nunito"/>
                <a:hlinkClick r:id="rId3"/>
              </a:rPr>
              <a:t>https://forms.gle/Hpa2X31vssG8giiQ9</a:t>
            </a:r>
            <a:endParaRPr sz="1900">
              <a:latin typeface="Nunito"/>
              <a:ea typeface="Nunito"/>
              <a:cs typeface="Nunito"/>
              <a:sym typeface="Nunito"/>
            </a:endParaRPr>
          </a:p>
          <a:p>
            <a:pPr indent="0" lvl="0" marL="457200" rtl="0" algn="l">
              <a:spcBef>
                <a:spcPts val="0"/>
              </a:spcBef>
              <a:spcAft>
                <a:spcPts val="0"/>
              </a:spcAft>
              <a:buNone/>
            </a:pPr>
            <a:r>
              <a:t/>
            </a:r>
            <a:endParaRPr sz="1900">
              <a:latin typeface="Nunito"/>
              <a:ea typeface="Nunito"/>
              <a:cs typeface="Nunito"/>
              <a:sym typeface="Nunito"/>
            </a:endParaRPr>
          </a:p>
        </p:txBody>
      </p:sp>
      <p:pic>
        <p:nvPicPr>
          <p:cNvPr id="353" name="Google Shape;353;p25"/>
          <p:cNvPicPr preferRelativeResize="0"/>
          <p:nvPr/>
        </p:nvPicPr>
        <p:blipFill>
          <a:blip r:embed="rId4">
            <a:alphaModFix/>
          </a:blip>
          <a:stretch>
            <a:fillRect/>
          </a:stretch>
        </p:blipFill>
        <p:spPr>
          <a:xfrm>
            <a:off x="6353800" y="2637425"/>
            <a:ext cx="2201274" cy="22012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2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600">
                <a:solidFill>
                  <a:schemeClr val="dk1"/>
                </a:solidFill>
              </a:rPr>
              <a:t>Sources</a:t>
            </a:r>
            <a:endParaRPr sz="3600">
              <a:solidFill>
                <a:schemeClr val="dk1"/>
              </a:solidFill>
            </a:endParaRPr>
          </a:p>
        </p:txBody>
      </p:sp>
      <p:sp>
        <p:nvSpPr>
          <p:cNvPr id="359" name="Google Shape;359;p26"/>
          <p:cNvSpPr txBox="1"/>
          <p:nvPr>
            <p:ph idx="1" type="body"/>
          </p:nvPr>
        </p:nvSpPr>
        <p:spPr>
          <a:xfrm>
            <a:off x="1360100" y="1597875"/>
            <a:ext cx="7303200" cy="3837000"/>
          </a:xfrm>
          <a:prstGeom prst="rect">
            <a:avLst/>
          </a:prstGeom>
        </p:spPr>
        <p:txBody>
          <a:bodyPr anchorCtr="0" anchor="t" bIns="91425" lIns="91425" spcFirstLastPara="1" rIns="91425" wrap="square" tIns="91425">
            <a:normAutofit lnSpcReduction="10000"/>
          </a:bodyPr>
          <a:lstStyle/>
          <a:p>
            <a:pPr indent="0" lvl="0" marL="0" rtl="0" algn="l">
              <a:spcBef>
                <a:spcPts val="1100"/>
              </a:spcBef>
              <a:spcAft>
                <a:spcPts val="0"/>
              </a:spcAft>
              <a:buNone/>
            </a:pPr>
            <a:r>
              <a:rPr lang="en" sz="1414">
                <a:solidFill>
                  <a:srgbClr val="000000"/>
                </a:solidFill>
                <a:latin typeface="Times New Roman"/>
                <a:ea typeface="Times New Roman"/>
                <a:cs typeface="Times New Roman"/>
                <a:sym typeface="Times New Roman"/>
              </a:rPr>
              <a:t>European Commission on Climate Action. (n.d.). </a:t>
            </a:r>
            <a:r>
              <a:rPr i="1" lang="en" sz="1414">
                <a:solidFill>
                  <a:srgbClr val="000000"/>
                </a:solidFill>
                <a:latin typeface="Times New Roman"/>
                <a:ea typeface="Times New Roman"/>
                <a:cs typeface="Times New Roman"/>
                <a:sym typeface="Times New Roman"/>
              </a:rPr>
              <a:t>Causes of climate change</a:t>
            </a:r>
            <a:r>
              <a:rPr lang="en" sz="1414">
                <a:solidFill>
                  <a:srgbClr val="000000"/>
                </a:solidFill>
                <a:latin typeface="Times New Roman"/>
                <a:ea typeface="Times New Roman"/>
                <a:cs typeface="Times New Roman"/>
                <a:sym typeface="Times New Roman"/>
              </a:rPr>
              <a:t>. Climate Action. Retrieved October 26, 2021, from </a:t>
            </a:r>
            <a:r>
              <a:rPr lang="en" sz="1414" u="sng">
                <a:solidFill>
                  <a:srgbClr val="000000"/>
                </a:solidFill>
                <a:latin typeface="Times New Roman"/>
                <a:ea typeface="Times New Roman"/>
                <a:cs typeface="Times New Roman"/>
                <a:sym typeface="Times New Roman"/>
                <a:hlinkClick r:id="rId3">
                  <a:extLst>
                    <a:ext uri="{A12FA001-AC4F-418D-AE19-62706E023703}">
                      <ahyp:hlinkClr val="tx"/>
                    </a:ext>
                  </a:extLst>
                </a:hlinkClick>
              </a:rPr>
              <a:t>https://ec.europa.eu/clima/climate-change/causes-climate-change_en</a:t>
            </a:r>
            <a:r>
              <a:rPr lang="en" sz="1414">
                <a:solidFill>
                  <a:srgbClr val="000000"/>
                </a:solidFill>
                <a:latin typeface="Times New Roman"/>
                <a:ea typeface="Times New Roman"/>
                <a:cs typeface="Times New Roman"/>
                <a:sym typeface="Times New Roman"/>
              </a:rPr>
              <a:t>.</a:t>
            </a:r>
            <a:endParaRPr sz="1414">
              <a:solidFill>
                <a:srgbClr val="000000"/>
              </a:solidFill>
              <a:latin typeface="Times New Roman"/>
              <a:ea typeface="Times New Roman"/>
              <a:cs typeface="Times New Roman"/>
              <a:sym typeface="Times New Roman"/>
            </a:endParaRPr>
          </a:p>
          <a:p>
            <a:pPr indent="0" lvl="0" marL="0" rtl="0" algn="l">
              <a:spcBef>
                <a:spcPts val="1100"/>
              </a:spcBef>
              <a:spcAft>
                <a:spcPts val="0"/>
              </a:spcAft>
              <a:buNone/>
            </a:pPr>
            <a:r>
              <a:rPr lang="en" sz="1414">
                <a:solidFill>
                  <a:srgbClr val="000000"/>
                </a:solidFill>
                <a:latin typeface="Times New Roman"/>
                <a:ea typeface="Times New Roman"/>
                <a:cs typeface="Times New Roman"/>
                <a:sym typeface="Times New Roman"/>
              </a:rPr>
              <a:t>NASA. (2021, October 12). </a:t>
            </a:r>
            <a:r>
              <a:rPr i="1" lang="en" sz="1414">
                <a:solidFill>
                  <a:srgbClr val="000000"/>
                </a:solidFill>
                <a:latin typeface="Times New Roman"/>
                <a:ea typeface="Times New Roman"/>
                <a:cs typeface="Times New Roman"/>
                <a:sym typeface="Times New Roman"/>
              </a:rPr>
              <a:t>Climate change evidence: How do we know?</a:t>
            </a:r>
            <a:r>
              <a:rPr lang="en" sz="1414">
                <a:solidFill>
                  <a:srgbClr val="000000"/>
                </a:solidFill>
                <a:latin typeface="Times New Roman"/>
                <a:ea typeface="Times New Roman"/>
                <a:cs typeface="Times New Roman"/>
                <a:sym typeface="Times New Roman"/>
              </a:rPr>
              <a:t> NASA. Retrieved October 26, 2021, from </a:t>
            </a:r>
            <a:r>
              <a:rPr lang="en" sz="1414" u="sng">
                <a:solidFill>
                  <a:srgbClr val="000000"/>
                </a:solidFill>
                <a:latin typeface="Times New Roman"/>
                <a:ea typeface="Times New Roman"/>
                <a:cs typeface="Times New Roman"/>
                <a:sym typeface="Times New Roman"/>
                <a:hlinkClick r:id="rId4">
                  <a:extLst>
                    <a:ext uri="{A12FA001-AC4F-418D-AE19-62706E023703}">
                      <ahyp:hlinkClr val="tx"/>
                    </a:ext>
                  </a:extLst>
                </a:hlinkClick>
              </a:rPr>
              <a:t>https://climate.nasa.gov/evidence/</a:t>
            </a:r>
            <a:r>
              <a:rPr lang="en" sz="1414">
                <a:solidFill>
                  <a:srgbClr val="000000"/>
                </a:solidFill>
                <a:latin typeface="Times New Roman"/>
                <a:ea typeface="Times New Roman"/>
                <a:cs typeface="Times New Roman"/>
                <a:sym typeface="Times New Roman"/>
              </a:rPr>
              <a:t>.</a:t>
            </a:r>
            <a:endParaRPr sz="1414">
              <a:solidFill>
                <a:srgbClr val="000000"/>
              </a:solidFill>
              <a:latin typeface="Times New Roman"/>
              <a:ea typeface="Times New Roman"/>
              <a:cs typeface="Times New Roman"/>
              <a:sym typeface="Times New Roman"/>
            </a:endParaRPr>
          </a:p>
          <a:p>
            <a:pPr indent="0" lvl="0" marL="0" rtl="0" algn="l">
              <a:spcBef>
                <a:spcPts val="1200"/>
              </a:spcBef>
              <a:spcAft>
                <a:spcPts val="0"/>
              </a:spcAft>
              <a:buNone/>
            </a:pPr>
            <a:r>
              <a:rPr i="1" lang="en" sz="1414">
                <a:solidFill>
                  <a:srgbClr val="000000"/>
                </a:solidFill>
                <a:latin typeface="Times New Roman"/>
                <a:ea typeface="Times New Roman"/>
                <a:cs typeface="Times New Roman"/>
                <a:sym typeface="Times New Roman"/>
              </a:rPr>
              <a:t>National Geographic </a:t>
            </a:r>
            <a:r>
              <a:rPr lang="en" sz="1414">
                <a:solidFill>
                  <a:srgbClr val="000000"/>
                </a:solidFill>
                <a:latin typeface="Times New Roman"/>
                <a:ea typeface="Times New Roman"/>
                <a:cs typeface="Times New Roman"/>
                <a:sym typeface="Times New Roman"/>
              </a:rPr>
              <a:t>2017, </a:t>
            </a:r>
            <a:r>
              <a:rPr lang="en" sz="1414" u="sng">
                <a:solidFill>
                  <a:srgbClr val="000000"/>
                </a:solidFill>
                <a:latin typeface="Times New Roman"/>
                <a:ea typeface="Times New Roman"/>
                <a:cs typeface="Times New Roman"/>
                <a:sym typeface="Times New Roman"/>
                <a:hlinkClick r:id="rId5">
                  <a:extLst>
                    <a:ext uri="{A12FA001-AC4F-418D-AE19-62706E023703}">
                      <ahyp:hlinkClr val="tx"/>
                    </a:ext>
                  </a:extLst>
                </a:hlinkClick>
              </a:rPr>
              <a:t>https://www.youtube.com/watch?v=G4H1N_yXBiA</a:t>
            </a:r>
            <a:endParaRPr sz="1414">
              <a:solidFill>
                <a:srgbClr val="000000"/>
              </a:solidFill>
              <a:latin typeface="Times New Roman"/>
              <a:ea typeface="Times New Roman"/>
              <a:cs typeface="Times New Roman"/>
              <a:sym typeface="Times New Roman"/>
            </a:endParaRPr>
          </a:p>
          <a:p>
            <a:pPr indent="0" lvl="0" marL="0" rtl="0" algn="l">
              <a:spcBef>
                <a:spcPts val="1200"/>
              </a:spcBef>
              <a:spcAft>
                <a:spcPts val="0"/>
              </a:spcAft>
              <a:buNone/>
            </a:pPr>
            <a:r>
              <a:rPr i="1" lang="en" sz="1414">
                <a:solidFill>
                  <a:srgbClr val="000000"/>
                </a:solidFill>
                <a:latin typeface="Times New Roman"/>
                <a:ea typeface="Times New Roman"/>
                <a:cs typeface="Times New Roman"/>
                <a:sym typeface="Times New Roman"/>
              </a:rPr>
              <a:t>What kind of footprint? Carbon Footprint - Lesson</a:t>
            </a:r>
            <a:r>
              <a:rPr lang="en" sz="1414">
                <a:solidFill>
                  <a:srgbClr val="000000"/>
                </a:solidFill>
                <a:latin typeface="Times New Roman"/>
                <a:ea typeface="Times New Roman"/>
                <a:cs typeface="Times New Roman"/>
                <a:sym typeface="Times New Roman"/>
              </a:rPr>
              <a:t>. TeachEngineering.org. (2021, November 4). Retrieved November 9, 2021, from https://www.teachengineering.org/lessons/view/cub_footprint_lesson1.</a:t>
            </a:r>
            <a:endParaRPr sz="1414">
              <a:solidFill>
                <a:srgbClr val="000000"/>
              </a:solidFill>
              <a:latin typeface="Times New Roman"/>
              <a:ea typeface="Times New Roman"/>
              <a:cs typeface="Times New Roman"/>
              <a:sym typeface="Times New Roman"/>
            </a:endParaRPr>
          </a:p>
          <a:p>
            <a:pPr indent="0" lvl="0" marL="457200" rtl="0" algn="l">
              <a:spcBef>
                <a:spcPts val="1200"/>
              </a:spcBef>
              <a:spcAft>
                <a:spcPts val="0"/>
              </a:spcAft>
              <a:buNone/>
            </a:pPr>
            <a:r>
              <a:t/>
            </a:r>
            <a:endParaRPr sz="1700">
              <a:solidFill>
                <a:srgbClr val="000000"/>
              </a:solidFill>
            </a:endParaRPr>
          </a:p>
          <a:p>
            <a:pPr indent="0" lvl="0" marL="0" rtl="0" algn="l">
              <a:spcBef>
                <a:spcPts val="1100"/>
              </a:spcBef>
              <a:spcAft>
                <a:spcPts val="0"/>
              </a:spcAft>
              <a:buNone/>
            </a:pPr>
            <a:r>
              <a:t/>
            </a:r>
            <a:endParaRPr sz="1100">
              <a:solidFill>
                <a:srgbClr val="000000"/>
              </a:solidFill>
              <a:latin typeface="Arial"/>
              <a:ea typeface="Arial"/>
              <a:cs typeface="Arial"/>
              <a:sym typeface="Arial"/>
            </a:endParaRPr>
          </a:p>
          <a:p>
            <a:pPr indent="0" lvl="0" marL="0" rtl="0" algn="l">
              <a:spcBef>
                <a:spcPts val="11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598575"/>
            <a:ext cx="2409900" cy="635700"/>
          </a:xfrm>
          <a:prstGeom prst="rect">
            <a:avLst/>
          </a:prstGeom>
          <a:solidFill>
            <a:schemeClr val="dk1"/>
          </a:solidFill>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Introduction</a:t>
            </a:r>
            <a:endParaRPr>
              <a:solidFill>
                <a:schemeClr val="lt1"/>
              </a:solidFill>
            </a:endParaRPr>
          </a:p>
        </p:txBody>
      </p:sp>
      <p:sp>
        <p:nvSpPr>
          <p:cNvPr id="284" name="Google Shape;284;p14"/>
          <p:cNvSpPr txBox="1"/>
          <p:nvPr>
            <p:ph idx="1" type="body"/>
          </p:nvPr>
        </p:nvSpPr>
        <p:spPr>
          <a:xfrm>
            <a:off x="1682925" y="1862925"/>
            <a:ext cx="6361500" cy="3522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Char char="●"/>
            </a:pPr>
            <a:r>
              <a:rPr b="1" lang="en" sz="1800">
                <a:solidFill>
                  <a:srgbClr val="000000"/>
                </a:solidFill>
              </a:rPr>
              <a:t>Objectives </a:t>
            </a:r>
            <a:endParaRPr b="1" sz="18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At the completion of this lesson, participants will be able to name causes of climate change on a post test.</a:t>
            </a:r>
            <a:endParaRPr b="1" sz="18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At the completion of this lesson,  participants will be able to name one way to prevent climate change on a post test.</a:t>
            </a:r>
            <a:endParaRPr sz="1800">
              <a:solidFill>
                <a:srgbClr val="000000"/>
              </a:solidFill>
            </a:endParaRPr>
          </a:p>
          <a:p>
            <a:pPr indent="0" lvl="0" marL="914400" rtl="0" algn="l">
              <a:spcBef>
                <a:spcPts val="1200"/>
              </a:spcBef>
              <a:spcAft>
                <a:spcPts val="1200"/>
              </a:spcAft>
              <a:buNone/>
            </a:pPr>
            <a:r>
              <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xEl>
                                              <p:pRg end="0" st="0"/>
                                            </p:txEl>
                                          </p:spTgt>
                                        </p:tgtEl>
                                        <p:attrNameLst>
                                          <p:attrName>style.visibility</p:attrName>
                                        </p:attrNameLst>
                                      </p:cBhvr>
                                      <p:to>
                                        <p:strVal val="visible"/>
                                      </p:to>
                                    </p:set>
                                    <p:animEffect filter="fade" transition="in">
                                      <p:cBhvr>
                                        <p:cTn dur="1000"/>
                                        <p:tgtEl>
                                          <p:spTgt spid="28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xEl>
                                              <p:pRg end="1" st="1"/>
                                            </p:txEl>
                                          </p:spTgt>
                                        </p:tgtEl>
                                        <p:attrNameLst>
                                          <p:attrName>style.visibility</p:attrName>
                                        </p:attrNameLst>
                                      </p:cBhvr>
                                      <p:to>
                                        <p:strVal val="visible"/>
                                      </p:to>
                                    </p:set>
                                    <p:animEffect filter="fade" transition="in">
                                      <p:cBhvr>
                                        <p:cTn dur="1000"/>
                                        <p:tgtEl>
                                          <p:spTgt spid="28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xEl>
                                              <p:pRg end="2" st="2"/>
                                            </p:txEl>
                                          </p:spTgt>
                                        </p:tgtEl>
                                        <p:attrNameLst>
                                          <p:attrName>style.visibility</p:attrName>
                                        </p:attrNameLst>
                                      </p:cBhvr>
                                      <p:to>
                                        <p:strVal val="visible"/>
                                      </p:to>
                                    </p:set>
                                    <p:animEffect filter="fade" transition="in">
                                      <p:cBhvr>
                                        <p:cTn dur="1000"/>
                                        <p:tgtEl>
                                          <p:spTgt spid="28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xEl>
                                              <p:pRg end="3" st="3"/>
                                            </p:txEl>
                                          </p:spTgt>
                                        </p:tgtEl>
                                        <p:attrNameLst>
                                          <p:attrName>style.visibility</p:attrName>
                                        </p:attrNameLst>
                                      </p:cBhvr>
                                      <p:to>
                                        <p:strVal val="visible"/>
                                      </p:to>
                                    </p:set>
                                    <p:animEffect filter="fade" transition="in">
                                      <p:cBhvr>
                                        <p:cTn dur="1000"/>
                                        <p:tgtEl>
                                          <p:spTgt spid="28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88" name="Shape 288"/>
        <p:cNvGrpSpPr/>
        <p:nvPr/>
      </p:nvGrpSpPr>
      <p:grpSpPr>
        <a:xfrm>
          <a:off x="0" y="0"/>
          <a:ext cx="0" cy="0"/>
          <a:chOff x="0" y="0"/>
          <a:chExt cx="0" cy="0"/>
        </a:xfrm>
      </p:grpSpPr>
      <p:sp>
        <p:nvSpPr>
          <p:cNvPr id="289" name="Google Shape;289;p15"/>
          <p:cNvSpPr txBox="1"/>
          <p:nvPr/>
        </p:nvSpPr>
        <p:spPr>
          <a:xfrm>
            <a:off x="1133250" y="1348050"/>
            <a:ext cx="6877500" cy="24474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3100">
                <a:solidFill>
                  <a:schemeClr val="lt1"/>
                </a:solidFill>
                <a:latin typeface="Calibri"/>
                <a:ea typeface="Calibri"/>
                <a:cs typeface="Calibri"/>
                <a:sym typeface="Calibri"/>
              </a:rPr>
              <a:t>What is Climate Change?</a:t>
            </a:r>
            <a:endParaRPr b="1" sz="3100">
              <a:solidFill>
                <a:schemeClr val="lt1"/>
              </a:solidFill>
              <a:latin typeface="Calibri"/>
              <a:ea typeface="Calibri"/>
              <a:cs typeface="Calibri"/>
              <a:sym typeface="Calibri"/>
            </a:endParaRPr>
          </a:p>
          <a:p>
            <a:pPr indent="0" lvl="0" marL="457200" rtl="0" algn="ctr">
              <a:spcBef>
                <a:spcPts val="0"/>
              </a:spcBef>
              <a:spcAft>
                <a:spcPts val="0"/>
              </a:spcAft>
              <a:buNone/>
            </a:pPr>
            <a:r>
              <a:t/>
            </a:r>
            <a:endParaRPr b="1" sz="2400">
              <a:solidFill>
                <a:schemeClr val="lt1"/>
              </a:solidFill>
              <a:latin typeface="Calibri"/>
              <a:ea typeface="Calibri"/>
              <a:cs typeface="Calibri"/>
              <a:sym typeface="Calibri"/>
            </a:endParaRPr>
          </a:p>
          <a:p>
            <a:pPr indent="0" lvl="0" marL="0" rtl="0" algn="ctr">
              <a:spcBef>
                <a:spcPts val="0"/>
              </a:spcBef>
              <a:spcAft>
                <a:spcPts val="0"/>
              </a:spcAft>
              <a:buNone/>
            </a:pPr>
            <a:r>
              <a:rPr lang="en" sz="2300">
                <a:solidFill>
                  <a:schemeClr val="lt1"/>
                </a:solidFill>
                <a:latin typeface="Calibri"/>
                <a:ea typeface="Calibri"/>
                <a:cs typeface="Calibri"/>
                <a:sym typeface="Calibri"/>
              </a:rPr>
              <a:t>Climate change is a change in the usual weather found in a place. This could be a change in how much rain a place usually gets in a year or it could be a change in a place's usual temperature for a month or season.</a:t>
            </a:r>
            <a:endParaRPr sz="23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6"/>
          <p:cNvSpPr txBox="1"/>
          <p:nvPr>
            <p:ph type="title"/>
          </p:nvPr>
        </p:nvSpPr>
        <p:spPr>
          <a:xfrm>
            <a:off x="1303800" y="598575"/>
            <a:ext cx="6785700" cy="691800"/>
          </a:xfrm>
          <a:prstGeom prst="rect">
            <a:avLst/>
          </a:prstGeom>
          <a:solidFill>
            <a:schemeClr val="accent3"/>
          </a:solidFill>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Scientific Evidence for Climate Change</a:t>
            </a:r>
            <a:endParaRPr>
              <a:solidFill>
                <a:schemeClr val="lt1"/>
              </a:solidFill>
            </a:endParaRPr>
          </a:p>
        </p:txBody>
      </p:sp>
      <p:sp>
        <p:nvSpPr>
          <p:cNvPr id="295" name="Google Shape;295;p16"/>
          <p:cNvSpPr txBox="1"/>
          <p:nvPr>
            <p:ph idx="1" type="body"/>
          </p:nvPr>
        </p:nvSpPr>
        <p:spPr>
          <a:xfrm>
            <a:off x="743075" y="1712825"/>
            <a:ext cx="3686100" cy="2448000"/>
          </a:xfrm>
          <a:prstGeom prst="rect">
            <a:avLst/>
          </a:prstGeom>
        </p:spPr>
        <p:txBody>
          <a:bodyPr anchorCtr="0" anchor="t" bIns="91425" lIns="91425" spcFirstLastPara="1" rIns="91425" wrap="square" tIns="91425">
            <a:noAutofit/>
          </a:bodyPr>
          <a:lstStyle/>
          <a:p>
            <a:pPr indent="-342900" lvl="0" marL="457200" rtl="0" algn="l">
              <a:lnSpc>
                <a:spcPct val="95000"/>
              </a:lnSpc>
              <a:spcBef>
                <a:spcPts val="0"/>
              </a:spcBef>
              <a:spcAft>
                <a:spcPts val="0"/>
              </a:spcAft>
              <a:buClr>
                <a:srgbClr val="2E2E2E"/>
              </a:buClr>
              <a:buSzPts val="1800"/>
              <a:buChar char="●"/>
            </a:pPr>
            <a:r>
              <a:rPr lang="en" sz="1800">
                <a:solidFill>
                  <a:srgbClr val="2E2E2E"/>
                </a:solidFill>
              </a:rPr>
              <a:t>Overall global shifts in weather </a:t>
            </a:r>
            <a:endParaRPr sz="1800">
              <a:solidFill>
                <a:srgbClr val="2E2E2E"/>
              </a:solidFill>
            </a:endParaRPr>
          </a:p>
          <a:p>
            <a:pPr indent="-342900" lvl="1" marL="914400" rtl="0" algn="l">
              <a:lnSpc>
                <a:spcPct val="95000"/>
              </a:lnSpc>
              <a:spcBef>
                <a:spcPts val="0"/>
              </a:spcBef>
              <a:spcAft>
                <a:spcPts val="0"/>
              </a:spcAft>
              <a:buClr>
                <a:srgbClr val="2E2E2E"/>
              </a:buClr>
              <a:buSzPts val="1800"/>
              <a:buChar char="○"/>
            </a:pPr>
            <a:r>
              <a:rPr lang="en" sz="1800">
                <a:solidFill>
                  <a:srgbClr val="2E2E2E"/>
                </a:solidFill>
              </a:rPr>
              <a:t>Extreme weather phenomena</a:t>
            </a:r>
            <a:endParaRPr sz="1800">
              <a:solidFill>
                <a:srgbClr val="2E2E2E"/>
              </a:solidFill>
            </a:endParaRPr>
          </a:p>
          <a:p>
            <a:pPr indent="-342900" lvl="0" marL="457200" rtl="0" algn="l">
              <a:lnSpc>
                <a:spcPct val="95000"/>
              </a:lnSpc>
              <a:spcBef>
                <a:spcPts val="0"/>
              </a:spcBef>
              <a:spcAft>
                <a:spcPts val="0"/>
              </a:spcAft>
              <a:buClr>
                <a:srgbClr val="2E2E2E"/>
              </a:buClr>
              <a:buSzPts val="1800"/>
              <a:buChar char="●"/>
            </a:pPr>
            <a:r>
              <a:rPr lang="en" sz="1800">
                <a:solidFill>
                  <a:srgbClr val="2E2E2E"/>
                </a:solidFill>
              </a:rPr>
              <a:t>Evidence</a:t>
            </a:r>
            <a:endParaRPr sz="1800">
              <a:solidFill>
                <a:srgbClr val="2E2E2E"/>
              </a:solidFill>
            </a:endParaRPr>
          </a:p>
          <a:p>
            <a:pPr indent="-342900" lvl="1" marL="914400" rtl="0" algn="l">
              <a:lnSpc>
                <a:spcPct val="95000"/>
              </a:lnSpc>
              <a:spcBef>
                <a:spcPts val="0"/>
              </a:spcBef>
              <a:spcAft>
                <a:spcPts val="0"/>
              </a:spcAft>
              <a:buClr>
                <a:srgbClr val="2E2E2E"/>
              </a:buClr>
              <a:buSzPts val="1800"/>
              <a:buChar char="○"/>
            </a:pPr>
            <a:r>
              <a:rPr lang="en" sz="1800">
                <a:solidFill>
                  <a:srgbClr val="2E2E2E"/>
                </a:solidFill>
              </a:rPr>
              <a:t>Ice Cores</a:t>
            </a:r>
            <a:endParaRPr sz="1800">
              <a:solidFill>
                <a:srgbClr val="2E2E2E"/>
              </a:solidFill>
            </a:endParaRPr>
          </a:p>
          <a:p>
            <a:pPr indent="-342900" lvl="1" marL="914400" rtl="0" algn="l">
              <a:lnSpc>
                <a:spcPct val="95000"/>
              </a:lnSpc>
              <a:spcBef>
                <a:spcPts val="0"/>
              </a:spcBef>
              <a:spcAft>
                <a:spcPts val="0"/>
              </a:spcAft>
              <a:buClr>
                <a:srgbClr val="2E2E2E"/>
              </a:buClr>
              <a:buSzPts val="1800"/>
              <a:buChar char="○"/>
            </a:pPr>
            <a:r>
              <a:rPr lang="en" sz="1800">
                <a:solidFill>
                  <a:srgbClr val="2E2E2E"/>
                </a:solidFill>
              </a:rPr>
              <a:t>Tree Rings</a:t>
            </a:r>
            <a:endParaRPr sz="1800">
              <a:solidFill>
                <a:srgbClr val="2E2E2E"/>
              </a:solidFill>
            </a:endParaRPr>
          </a:p>
          <a:p>
            <a:pPr indent="-342900" lvl="1" marL="914400" rtl="0" algn="l">
              <a:lnSpc>
                <a:spcPct val="95000"/>
              </a:lnSpc>
              <a:spcBef>
                <a:spcPts val="0"/>
              </a:spcBef>
              <a:spcAft>
                <a:spcPts val="0"/>
              </a:spcAft>
              <a:buClr>
                <a:srgbClr val="2E2E2E"/>
              </a:buClr>
              <a:buSzPts val="1800"/>
              <a:buChar char="○"/>
            </a:pPr>
            <a:r>
              <a:rPr lang="en" sz="1800">
                <a:solidFill>
                  <a:srgbClr val="2E2E2E"/>
                </a:solidFill>
              </a:rPr>
              <a:t>Ocean Sediment</a:t>
            </a:r>
            <a:endParaRPr sz="1800">
              <a:solidFill>
                <a:srgbClr val="2E2E2E"/>
              </a:solidFill>
            </a:endParaRPr>
          </a:p>
          <a:p>
            <a:pPr indent="-342900" lvl="1" marL="914400" rtl="0" algn="l">
              <a:lnSpc>
                <a:spcPct val="95000"/>
              </a:lnSpc>
              <a:spcBef>
                <a:spcPts val="0"/>
              </a:spcBef>
              <a:spcAft>
                <a:spcPts val="0"/>
              </a:spcAft>
              <a:buClr>
                <a:srgbClr val="2E2E2E"/>
              </a:buClr>
              <a:buSzPts val="1800"/>
              <a:buChar char="○"/>
            </a:pPr>
            <a:r>
              <a:rPr lang="en" sz="1800">
                <a:solidFill>
                  <a:srgbClr val="2E2E2E"/>
                </a:solidFill>
              </a:rPr>
              <a:t>Coral Reef</a:t>
            </a:r>
            <a:endParaRPr sz="1800">
              <a:solidFill>
                <a:srgbClr val="2E2E2E"/>
              </a:solidFill>
            </a:endParaRPr>
          </a:p>
          <a:p>
            <a:pPr indent="-342900" lvl="1" marL="914400" rtl="0" algn="l">
              <a:lnSpc>
                <a:spcPct val="95000"/>
              </a:lnSpc>
              <a:spcBef>
                <a:spcPts val="0"/>
              </a:spcBef>
              <a:spcAft>
                <a:spcPts val="0"/>
              </a:spcAft>
              <a:buClr>
                <a:srgbClr val="2E2E2E"/>
              </a:buClr>
              <a:buSzPts val="1800"/>
              <a:buChar char="○"/>
            </a:pPr>
            <a:r>
              <a:rPr lang="en" sz="1800">
                <a:solidFill>
                  <a:srgbClr val="2E2E2E"/>
                </a:solidFill>
              </a:rPr>
              <a:t>Sedimentary Rocks</a:t>
            </a:r>
            <a:endParaRPr sz="1800">
              <a:solidFill>
                <a:srgbClr val="2E2E2E"/>
              </a:solidFill>
            </a:endParaRPr>
          </a:p>
          <a:p>
            <a:pPr indent="0" lvl="0" marL="914400" rtl="0" algn="l">
              <a:lnSpc>
                <a:spcPct val="95000"/>
              </a:lnSpc>
              <a:spcBef>
                <a:spcPts val="1200"/>
              </a:spcBef>
              <a:spcAft>
                <a:spcPts val="1200"/>
              </a:spcAft>
              <a:buNone/>
            </a:pPr>
            <a:r>
              <a:t/>
            </a:r>
            <a:endParaRPr sz="1217">
              <a:solidFill>
                <a:srgbClr val="2E2E2E"/>
              </a:solidFill>
            </a:endParaRPr>
          </a:p>
        </p:txBody>
      </p:sp>
      <p:pic>
        <p:nvPicPr>
          <p:cNvPr id="296" name="Google Shape;296;p16"/>
          <p:cNvPicPr preferRelativeResize="0"/>
          <p:nvPr/>
        </p:nvPicPr>
        <p:blipFill>
          <a:blip r:embed="rId3">
            <a:alphaModFix/>
          </a:blip>
          <a:stretch>
            <a:fillRect/>
          </a:stretch>
        </p:blipFill>
        <p:spPr>
          <a:xfrm>
            <a:off x="4811275" y="2004517"/>
            <a:ext cx="3686099" cy="2303808"/>
          </a:xfrm>
          <a:prstGeom prst="rect">
            <a:avLst/>
          </a:prstGeom>
          <a:noFill/>
          <a:ln cap="flat" cmpd="sng" w="76200">
            <a:solidFill>
              <a:schemeClr val="accent3"/>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0" st="0"/>
                                            </p:txEl>
                                          </p:spTgt>
                                        </p:tgtEl>
                                        <p:attrNameLst>
                                          <p:attrName>style.visibility</p:attrName>
                                        </p:attrNameLst>
                                      </p:cBhvr>
                                      <p:to>
                                        <p:strVal val="visible"/>
                                      </p:to>
                                    </p:set>
                                    <p:animEffect filter="fade" transition="in">
                                      <p:cBhvr>
                                        <p:cTn dur="1000"/>
                                        <p:tgtEl>
                                          <p:spTgt spid="2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1" st="1"/>
                                            </p:txEl>
                                          </p:spTgt>
                                        </p:tgtEl>
                                        <p:attrNameLst>
                                          <p:attrName>style.visibility</p:attrName>
                                        </p:attrNameLst>
                                      </p:cBhvr>
                                      <p:to>
                                        <p:strVal val="visible"/>
                                      </p:to>
                                    </p:set>
                                    <p:animEffect filter="fade" transition="in">
                                      <p:cBhvr>
                                        <p:cTn dur="1000"/>
                                        <p:tgtEl>
                                          <p:spTgt spid="2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2" st="2"/>
                                            </p:txEl>
                                          </p:spTgt>
                                        </p:tgtEl>
                                        <p:attrNameLst>
                                          <p:attrName>style.visibility</p:attrName>
                                        </p:attrNameLst>
                                      </p:cBhvr>
                                      <p:to>
                                        <p:strVal val="visible"/>
                                      </p:to>
                                    </p:set>
                                    <p:animEffect filter="fade" transition="in">
                                      <p:cBhvr>
                                        <p:cTn dur="1000"/>
                                        <p:tgtEl>
                                          <p:spTgt spid="29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3" st="3"/>
                                            </p:txEl>
                                          </p:spTgt>
                                        </p:tgtEl>
                                        <p:attrNameLst>
                                          <p:attrName>style.visibility</p:attrName>
                                        </p:attrNameLst>
                                      </p:cBhvr>
                                      <p:to>
                                        <p:strVal val="visible"/>
                                      </p:to>
                                    </p:set>
                                    <p:animEffect filter="fade" transition="in">
                                      <p:cBhvr>
                                        <p:cTn dur="1000"/>
                                        <p:tgtEl>
                                          <p:spTgt spid="29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4" st="4"/>
                                            </p:txEl>
                                          </p:spTgt>
                                        </p:tgtEl>
                                        <p:attrNameLst>
                                          <p:attrName>style.visibility</p:attrName>
                                        </p:attrNameLst>
                                      </p:cBhvr>
                                      <p:to>
                                        <p:strVal val="visible"/>
                                      </p:to>
                                    </p:set>
                                    <p:animEffect filter="fade" transition="in">
                                      <p:cBhvr>
                                        <p:cTn dur="1000"/>
                                        <p:tgtEl>
                                          <p:spTgt spid="29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5" st="5"/>
                                            </p:txEl>
                                          </p:spTgt>
                                        </p:tgtEl>
                                        <p:attrNameLst>
                                          <p:attrName>style.visibility</p:attrName>
                                        </p:attrNameLst>
                                      </p:cBhvr>
                                      <p:to>
                                        <p:strVal val="visible"/>
                                      </p:to>
                                    </p:set>
                                    <p:animEffect filter="fade" transition="in">
                                      <p:cBhvr>
                                        <p:cTn dur="1000"/>
                                        <p:tgtEl>
                                          <p:spTgt spid="29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6" st="6"/>
                                            </p:txEl>
                                          </p:spTgt>
                                        </p:tgtEl>
                                        <p:attrNameLst>
                                          <p:attrName>style.visibility</p:attrName>
                                        </p:attrNameLst>
                                      </p:cBhvr>
                                      <p:to>
                                        <p:strVal val="visible"/>
                                      </p:to>
                                    </p:set>
                                    <p:animEffect filter="fade" transition="in">
                                      <p:cBhvr>
                                        <p:cTn dur="1000"/>
                                        <p:tgtEl>
                                          <p:spTgt spid="29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7" st="7"/>
                                            </p:txEl>
                                          </p:spTgt>
                                        </p:tgtEl>
                                        <p:attrNameLst>
                                          <p:attrName>style.visibility</p:attrName>
                                        </p:attrNameLst>
                                      </p:cBhvr>
                                      <p:to>
                                        <p:strVal val="visible"/>
                                      </p:to>
                                    </p:set>
                                    <p:animEffect filter="fade" transition="in">
                                      <p:cBhvr>
                                        <p:cTn dur="1000"/>
                                        <p:tgtEl>
                                          <p:spTgt spid="29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8" st="8"/>
                                            </p:txEl>
                                          </p:spTgt>
                                        </p:tgtEl>
                                        <p:attrNameLst>
                                          <p:attrName>style.visibility</p:attrName>
                                        </p:attrNameLst>
                                      </p:cBhvr>
                                      <p:to>
                                        <p:strVal val="visible"/>
                                      </p:to>
                                    </p:set>
                                    <p:animEffect filter="fade" transition="in">
                                      <p:cBhvr>
                                        <p:cTn dur="1000"/>
                                        <p:tgtEl>
                                          <p:spTgt spid="295">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7"/>
          <p:cNvSpPr txBox="1"/>
          <p:nvPr>
            <p:ph type="title"/>
          </p:nvPr>
        </p:nvSpPr>
        <p:spPr>
          <a:xfrm>
            <a:off x="1303800" y="778100"/>
            <a:ext cx="7357800" cy="635700"/>
          </a:xfrm>
          <a:prstGeom prst="rect">
            <a:avLst/>
          </a:prstGeom>
          <a:solidFill>
            <a:schemeClr val="accent3"/>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Scientific Evidence for Climate Change (cont.) </a:t>
            </a:r>
            <a:endParaRPr>
              <a:solidFill>
                <a:schemeClr val="lt1"/>
              </a:solidFill>
            </a:endParaRPr>
          </a:p>
        </p:txBody>
      </p:sp>
      <p:pic>
        <p:nvPicPr>
          <p:cNvPr id="302" name="Google Shape;302;p17"/>
          <p:cNvPicPr preferRelativeResize="0"/>
          <p:nvPr/>
        </p:nvPicPr>
        <p:blipFill rotWithShape="1">
          <a:blip r:embed="rId3">
            <a:alphaModFix/>
          </a:blip>
          <a:srcRect b="0" l="4370" r="0" t="0"/>
          <a:stretch/>
        </p:blipFill>
        <p:spPr>
          <a:xfrm>
            <a:off x="5053050" y="1694150"/>
            <a:ext cx="3723975" cy="2512450"/>
          </a:xfrm>
          <a:prstGeom prst="rect">
            <a:avLst/>
          </a:prstGeom>
          <a:noFill/>
          <a:ln>
            <a:noFill/>
          </a:ln>
        </p:spPr>
      </p:pic>
      <p:pic>
        <p:nvPicPr>
          <p:cNvPr id="303" name="Google Shape;303;p17"/>
          <p:cNvPicPr preferRelativeResize="0"/>
          <p:nvPr/>
        </p:nvPicPr>
        <p:blipFill rotWithShape="1">
          <a:blip r:embed="rId4">
            <a:alphaModFix/>
          </a:blip>
          <a:srcRect b="4820" l="0" r="0" t="-4820"/>
          <a:stretch/>
        </p:blipFill>
        <p:spPr>
          <a:xfrm>
            <a:off x="1079625" y="1488975"/>
            <a:ext cx="3623500" cy="2717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07" name="Shape 307"/>
        <p:cNvGrpSpPr/>
        <p:nvPr/>
      </p:nvGrpSpPr>
      <p:grpSpPr>
        <a:xfrm>
          <a:off x="0" y="0"/>
          <a:ext cx="0" cy="0"/>
          <a:chOff x="0" y="0"/>
          <a:chExt cx="0" cy="0"/>
        </a:xfrm>
      </p:grpSpPr>
      <p:sp>
        <p:nvSpPr>
          <p:cNvPr id="308" name="Google Shape;308;p18"/>
          <p:cNvSpPr/>
          <p:nvPr/>
        </p:nvSpPr>
        <p:spPr>
          <a:xfrm>
            <a:off x="3107850" y="134625"/>
            <a:ext cx="5789100" cy="45216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8"/>
          <p:cNvSpPr txBox="1"/>
          <p:nvPr>
            <p:ph type="title"/>
          </p:nvPr>
        </p:nvSpPr>
        <p:spPr>
          <a:xfrm>
            <a:off x="1427225" y="688325"/>
            <a:ext cx="1609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Video</a:t>
            </a:r>
            <a:endParaRPr>
              <a:solidFill>
                <a:schemeClr val="lt1"/>
              </a:solidFill>
            </a:endParaRPr>
          </a:p>
        </p:txBody>
      </p:sp>
      <p:pic>
        <p:nvPicPr>
          <p:cNvPr descr="What causes climate change (also known as global warming)? And what are the effects of climate change? Learn the human impact and consequences of climate change for the environment, and our lives.&#10;➡ Subscribe: http://bit.ly/NatGeoSubscribe&#10;&#10;About National Geographic:&#10;National Geographic is the world's premium destination for science, exploration, and adventure. Through their world-class scientists, photographers, journalists, and filmmakers, Nat Geo gets you closer to the stories that matter and past the edge of what's possible.&#10;&#10;Get More National Geographic:&#10;Official Site: http://bit.ly/NatGeoOfficialSite&#10;Facebook: http://bit.ly/FBNatGeo&#10;Twitter: http://bit.ly/NatGeoTwitter&#10;Instagram: http://bit.ly/NatGeoInsta&#10;&#10;Read more about CLIMATE CHANGE here:&#10;https://on.natgeo.com/2LfgOTY&#10;&#10;Causes and Effects of Climate Change | National Geographic &#10;https://youtu.be/G4H1N_yXBiA&#10;&#10;National Geographic&#10;https://www.youtube.com/natgeo" id="310" name="Google Shape;310;p18" title="Causes and Effects of Climate Change | National Geographic">
            <a:hlinkClick r:id="rId3"/>
          </p:cNvPr>
          <p:cNvPicPr preferRelativeResize="0"/>
          <p:nvPr/>
        </p:nvPicPr>
        <p:blipFill>
          <a:blip r:embed="rId4">
            <a:alphaModFix/>
          </a:blip>
          <a:stretch>
            <a:fillRect/>
          </a:stretch>
        </p:blipFill>
        <p:spPr>
          <a:xfrm>
            <a:off x="3433200" y="418500"/>
            <a:ext cx="5254075" cy="3940550"/>
          </a:xfrm>
          <a:prstGeom prst="rect">
            <a:avLst/>
          </a:prstGeom>
          <a:noFill/>
          <a:ln>
            <a:noFill/>
          </a:ln>
        </p:spPr>
      </p:pic>
      <p:sp>
        <p:nvSpPr>
          <p:cNvPr id="311" name="Google Shape;311;p18"/>
          <p:cNvSpPr txBox="1"/>
          <p:nvPr/>
        </p:nvSpPr>
        <p:spPr>
          <a:xfrm>
            <a:off x="4282675" y="4712300"/>
            <a:ext cx="4404600" cy="32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 sz="900">
                <a:solidFill>
                  <a:schemeClr val="lt1"/>
                </a:solidFill>
                <a:latin typeface="Times New Roman"/>
                <a:ea typeface="Times New Roman"/>
                <a:cs typeface="Times New Roman"/>
                <a:sym typeface="Times New Roman"/>
              </a:rPr>
              <a:t> </a:t>
            </a:r>
            <a:r>
              <a:rPr i="1" lang="en" sz="900">
                <a:solidFill>
                  <a:schemeClr val="lt1"/>
                </a:solidFill>
                <a:latin typeface="Times New Roman"/>
                <a:ea typeface="Times New Roman"/>
                <a:cs typeface="Times New Roman"/>
                <a:sym typeface="Times New Roman"/>
              </a:rPr>
              <a:t>National Geographic </a:t>
            </a:r>
            <a:r>
              <a:rPr lang="en" sz="900">
                <a:solidFill>
                  <a:schemeClr val="lt1"/>
                </a:solidFill>
                <a:latin typeface="Times New Roman"/>
                <a:ea typeface="Times New Roman"/>
                <a:cs typeface="Times New Roman"/>
                <a:sym typeface="Times New Roman"/>
              </a:rPr>
              <a:t>2017, https://www.youtube.com/watch?v=G4H1N_yXBiA</a:t>
            </a:r>
            <a:endParaRPr sz="12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9"/>
          <p:cNvSpPr txBox="1"/>
          <p:nvPr>
            <p:ph type="title"/>
          </p:nvPr>
        </p:nvSpPr>
        <p:spPr>
          <a:xfrm>
            <a:off x="319125" y="785100"/>
            <a:ext cx="8039400" cy="3573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3000"/>
              <a:t>Brainstorm Activity- </a:t>
            </a:r>
            <a:endParaRPr sz="3000"/>
          </a:p>
          <a:p>
            <a:pPr indent="0" lvl="0" marL="0" rtl="0" algn="l">
              <a:spcBef>
                <a:spcPts val="0"/>
              </a:spcBef>
              <a:spcAft>
                <a:spcPts val="0"/>
              </a:spcAft>
              <a:buNone/>
            </a:pPr>
            <a:r>
              <a:rPr lang="en" sz="3000"/>
              <a:t>What are some causes of climate change?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0"/>
          <p:cNvSpPr txBox="1"/>
          <p:nvPr>
            <p:ph type="title"/>
          </p:nvPr>
        </p:nvSpPr>
        <p:spPr>
          <a:xfrm>
            <a:off x="1427225" y="822975"/>
            <a:ext cx="4608900" cy="613200"/>
          </a:xfrm>
          <a:prstGeom prst="rect">
            <a:avLst/>
          </a:prstGeom>
          <a:solidFill>
            <a:schemeClr val="dk1"/>
          </a:solidFill>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Causes of Climate Change</a:t>
            </a:r>
            <a:endParaRPr>
              <a:solidFill>
                <a:schemeClr val="lt1"/>
              </a:solidFill>
            </a:endParaRPr>
          </a:p>
        </p:txBody>
      </p:sp>
      <p:sp>
        <p:nvSpPr>
          <p:cNvPr id="322" name="Google Shape;322;p20"/>
          <p:cNvSpPr txBox="1"/>
          <p:nvPr>
            <p:ph idx="1" type="body"/>
          </p:nvPr>
        </p:nvSpPr>
        <p:spPr>
          <a:xfrm>
            <a:off x="4269075" y="1715675"/>
            <a:ext cx="4128900" cy="2834400"/>
          </a:xfrm>
          <a:prstGeom prst="rect">
            <a:avLst/>
          </a:prstGeom>
        </p:spPr>
        <p:txBody>
          <a:bodyPr anchorCtr="0" anchor="t" bIns="91425" lIns="91425" spcFirstLastPara="1" rIns="91425" wrap="square" tIns="91425">
            <a:normAutofit fontScale="25000" lnSpcReduction="20000"/>
          </a:bodyPr>
          <a:lstStyle/>
          <a:p>
            <a:pPr indent="-336550" lvl="0" marL="457200" rtl="0" algn="l">
              <a:spcBef>
                <a:spcPts val="0"/>
              </a:spcBef>
              <a:spcAft>
                <a:spcPts val="0"/>
              </a:spcAft>
              <a:buSzPct val="100000"/>
              <a:buChar char="●"/>
            </a:pPr>
            <a:r>
              <a:rPr lang="en" sz="6800"/>
              <a:t>Global climate change is </a:t>
            </a:r>
            <a:r>
              <a:rPr b="1" lang="en" sz="6800"/>
              <a:t>unequivocally caused by human activities</a:t>
            </a:r>
            <a:endParaRPr sz="6800"/>
          </a:p>
          <a:p>
            <a:pPr indent="-336550" lvl="3" marL="1828800" rtl="0" algn="l">
              <a:spcBef>
                <a:spcPts val="0"/>
              </a:spcBef>
              <a:spcAft>
                <a:spcPts val="0"/>
              </a:spcAft>
              <a:buClr>
                <a:srgbClr val="000000"/>
              </a:buClr>
              <a:buSzPct val="100000"/>
              <a:buFont typeface="Arial"/>
              <a:buChar char="●"/>
            </a:pPr>
            <a:r>
              <a:rPr b="1" lang="en" sz="6800"/>
              <a:t>Fossil fuels</a:t>
            </a:r>
            <a:endParaRPr b="1" sz="6800"/>
          </a:p>
          <a:p>
            <a:pPr indent="-336550" lvl="3" marL="1828800" rtl="0" algn="l">
              <a:spcBef>
                <a:spcPts val="0"/>
              </a:spcBef>
              <a:spcAft>
                <a:spcPts val="0"/>
              </a:spcAft>
              <a:buClr>
                <a:srgbClr val="000000"/>
              </a:buClr>
              <a:buSzPct val="100000"/>
              <a:buFont typeface="Arial"/>
              <a:buChar char="●"/>
            </a:pPr>
            <a:r>
              <a:rPr b="1" lang="en" sz="6800"/>
              <a:t>Deforestation</a:t>
            </a:r>
            <a:endParaRPr b="1" sz="6800"/>
          </a:p>
          <a:p>
            <a:pPr indent="-336550" lvl="3" marL="1828800" rtl="0" algn="l">
              <a:spcBef>
                <a:spcPts val="0"/>
              </a:spcBef>
              <a:spcAft>
                <a:spcPts val="0"/>
              </a:spcAft>
              <a:buClr>
                <a:srgbClr val="000000"/>
              </a:buClr>
              <a:buSzPct val="100000"/>
              <a:buFont typeface="Arial"/>
              <a:buChar char="●"/>
            </a:pPr>
            <a:r>
              <a:rPr b="1" lang="en" sz="6800"/>
              <a:t>Increasing livestock farming</a:t>
            </a:r>
            <a:endParaRPr b="1" sz="6800"/>
          </a:p>
          <a:p>
            <a:pPr indent="-336550" lvl="3" marL="1828800" rtl="0" algn="l">
              <a:spcBef>
                <a:spcPts val="0"/>
              </a:spcBef>
              <a:spcAft>
                <a:spcPts val="0"/>
              </a:spcAft>
              <a:buClr>
                <a:srgbClr val="000000"/>
              </a:buClr>
              <a:buSzPct val="100000"/>
              <a:buFont typeface="Arial"/>
              <a:buChar char="●"/>
            </a:pPr>
            <a:r>
              <a:rPr b="1" lang="en" sz="6800"/>
              <a:t>F</a:t>
            </a:r>
            <a:r>
              <a:rPr b="1" lang="en" sz="6800"/>
              <a:t>ertilisers containing nitrogen</a:t>
            </a:r>
            <a:endParaRPr b="1" sz="6800"/>
          </a:p>
          <a:p>
            <a:pPr indent="-336550" lvl="3" marL="1828800" rtl="0" algn="l">
              <a:spcBef>
                <a:spcPts val="0"/>
              </a:spcBef>
              <a:spcAft>
                <a:spcPts val="0"/>
              </a:spcAft>
              <a:buClr>
                <a:srgbClr val="000000"/>
              </a:buClr>
              <a:buSzPct val="100000"/>
              <a:buFont typeface="Arial"/>
              <a:buChar char="●"/>
            </a:pPr>
            <a:r>
              <a:rPr b="1" lang="en" sz="6800"/>
              <a:t>Fluorinated gases</a:t>
            </a:r>
            <a:endParaRPr b="1" sz="6800"/>
          </a:p>
          <a:p>
            <a:pPr indent="0" lvl="0" marL="1828800" rtl="0" algn="l">
              <a:spcBef>
                <a:spcPts val="1200"/>
              </a:spcBef>
              <a:spcAft>
                <a:spcPts val="1200"/>
              </a:spcAft>
              <a:buNone/>
            </a:pPr>
            <a:r>
              <a:t/>
            </a:r>
            <a:endParaRPr b="1"/>
          </a:p>
        </p:txBody>
      </p:sp>
      <p:pic>
        <p:nvPicPr>
          <p:cNvPr id="323" name="Google Shape;323;p20"/>
          <p:cNvPicPr preferRelativeResize="0"/>
          <p:nvPr/>
        </p:nvPicPr>
        <p:blipFill>
          <a:blip r:embed="rId3">
            <a:alphaModFix/>
          </a:blip>
          <a:stretch>
            <a:fillRect/>
          </a:stretch>
        </p:blipFill>
        <p:spPr>
          <a:xfrm>
            <a:off x="273700" y="1715675"/>
            <a:ext cx="3995374" cy="2996575"/>
          </a:xfrm>
          <a:prstGeom prst="rect">
            <a:avLst/>
          </a:prstGeom>
          <a:noFill/>
          <a:ln cap="flat" cmpd="sng" w="28575">
            <a:solidFill>
              <a:schemeClr val="dk1"/>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0" st="0"/>
                                            </p:txEl>
                                          </p:spTgt>
                                        </p:tgtEl>
                                        <p:attrNameLst>
                                          <p:attrName>style.visibility</p:attrName>
                                        </p:attrNameLst>
                                      </p:cBhvr>
                                      <p:to>
                                        <p:strVal val="visible"/>
                                      </p:to>
                                    </p:set>
                                    <p:animEffect filter="fade" transition="in">
                                      <p:cBhvr>
                                        <p:cTn dur="1000"/>
                                        <p:tgtEl>
                                          <p:spTgt spid="3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1" st="1"/>
                                            </p:txEl>
                                          </p:spTgt>
                                        </p:tgtEl>
                                        <p:attrNameLst>
                                          <p:attrName>style.visibility</p:attrName>
                                        </p:attrNameLst>
                                      </p:cBhvr>
                                      <p:to>
                                        <p:strVal val="visible"/>
                                      </p:to>
                                    </p:set>
                                    <p:animEffect filter="fade" transition="in">
                                      <p:cBhvr>
                                        <p:cTn dur="1000"/>
                                        <p:tgtEl>
                                          <p:spTgt spid="32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2" st="2"/>
                                            </p:txEl>
                                          </p:spTgt>
                                        </p:tgtEl>
                                        <p:attrNameLst>
                                          <p:attrName>style.visibility</p:attrName>
                                        </p:attrNameLst>
                                      </p:cBhvr>
                                      <p:to>
                                        <p:strVal val="visible"/>
                                      </p:to>
                                    </p:set>
                                    <p:animEffect filter="fade" transition="in">
                                      <p:cBhvr>
                                        <p:cTn dur="1000"/>
                                        <p:tgtEl>
                                          <p:spTgt spid="32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3" st="3"/>
                                            </p:txEl>
                                          </p:spTgt>
                                        </p:tgtEl>
                                        <p:attrNameLst>
                                          <p:attrName>style.visibility</p:attrName>
                                        </p:attrNameLst>
                                      </p:cBhvr>
                                      <p:to>
                                        <p:strVal val="visible"/>
                                      </p:to>
                                    </p:set>
                                    <p:animEffect filter="fade" transition="in">
                                      <p:cBhvr>
                                        <p:cTn dur="1000"/>
                                        <p:tgtEl>
                                          <p:spTgt spid="32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4" st="4"/>
                                            </p:txEl>
                                          </p:spTgt>
                                        </p:tgtEl>
                                        <p:attrNameLst>
                                          <p:attrName>style.visibility</p:attrName>
                                        </p:attrNameLst>
                                      </p:cBhvr>
                                      <p:to>
                                        <p:strVal val="visible"/>
                                      </p:to>
                                    </p:set>
                                    <p:animEffect filter="fade" transition="in">
                                      <p:cBhvr>
                                        <p:cTn dur="1000"/>
                                        <p:tgtEl>
                                          <p:spTgt spid="32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5" st="5"/>
                                            </p:txEl>
                                          </p:spTgt>
                                        </p:tgtEl>
                                        <p:attrNameLst>
                                          <p:attrName>style.visibility</p:attrName>
                                        </p:attrNameLst>
                                      </p:cBhvr>
                                      <p:to>
                                        <p:strVal val="visible"/>
                                      </p:to>
                                    </p:set>
                                    <p:animEffect filter="fade" transition="in">
                                      <p:cBhvr>
                                        <p:cTn dur="1000"/>
                                        <p:tgtEl>
                                          <p:spTgt spid="32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6" st="6"/>
                                            </p:txEl>
                                          </p:spTgt>
                                        </p:tgtEl>
                                        <p:attrNameLst>
                                          <p:attrName>style.visibility</p:attrName>
                                        </p:attrNameLst>
                                      </p:cBhvr>
                                      <p:to>
                                        <p:strVal val="visible"/>
                                      </p:to>
                                    </p:set>
                                    <p:animEffect filter="fade" transition="in">
                                      <p:cBhvr>
                                        <p:cTn dur="1000"/>
                                        <p:tgtEl>
                                          <p:spTgt spid="322">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27" name="Shape 327"/>
        <p:cNvGrpSpPr/>
        <p:nvPr/>
      </p:nvGrpSpPr>
      <p:grpSpPr>
        <a:xfrm>
          <a:off x="0" y="0"/>
          <a:ext cx="0" cy="0"/>
          <a:chOff x="0" y="0"/>
          <a:chExt cx="0" cy="0"/>
        </a:xfrm>
      </p:grpSpPr>
      <p:sp>
        <p:nvSpPr>
          <p:cNvPr id="328" name="Google Shape;328;p21"/>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Think, Pair, Share- What are some prevention measures for climate change?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