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5143500" type="screen16x9"/>
  <p:notesSz cx="6858000" cy="9144000"/>
  <p:embeddedFontLst>
    <p:embeddedFont>
      <p:font typeface="Merriweather" panose="020B0604020202020204" charset="0"/>
      <p:regular r:id="rId20"/>
      <p:bold r:id="rId21"/>
      <p:italic r:id="rId22"/>
      <p:boldItalic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7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Shape 16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0" t="0" r="0" b="0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0" t="0" r="0" b="0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Shape 22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0" t="0" r="0" b="0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umb.edu/trio/getting-recommendation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radschool.cornell.edu/inclusion/recruitment/prospective-students/tips-requesting-letters-recommendatio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ug12345@temple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Undergraduate Research Opportunities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ask for a letter of recommendation</a:t>
            </a: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447625" y="14575"/>
            <a:ext cx="4696500" cy="5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Send a CV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Offer to chat with the faculty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If meeting in person is difficult, say a few things about goals in the email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Just having taken a class does not usually give faculty a lot of information to write a GOOD LETTER unless you did exceptionally well in the class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Remember that faculty can write any letter, but the letter of recommendation needs to be GOOD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Give AT LEAST TWO WEEKS NOTICE to write a letter for you</a:t>
            </a:r>
            <a:endParaRPr sz="1600"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Good resources on how to request a letter of recommendation: READ THEM WELL!</a:t>
            </a:r>
            <a:endParaRPr sz="1600"/>
          </a:p>
          <a:p>
            <a: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https://csumb.edu/trio/getting-recommendations</a:t>
            </a:r>
            <a:endParaRPr sz="1200"/>
          </a:p>
          <a:p>
            <a: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http://gradschool.cornell.edu/inclusion/recruitment/prospective-students/tips-requesting-letters-recommendation</a:t>
            </a:r>
            <a:endParaRPr sz="1200"/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Ways to present your undergraduate research</a:t>
            </a:r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644675" y="196125"/>
            <a:ext cx="4166400" cy="47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URP Symposium</a:t>
            </a:r>
            <a:endParaRPr sz="16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For URP students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Held in the </a:t>
            </a:r>
            <a:r>
              <a:rPr lang="en-US" sz="1400" dirty="0"/>
              <a:t>SERC</a:t>
            </a:r>
            <a:endParaRPr sz="14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TURF-CReWS</a:t>
            </a:r>
            <a:endParaRPr sz="16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i="1" dirty="0"/>
              <a:t>“Temple University Undergraduate Research Forum - Creative Works Symposium”</a:t>
            </a:r>
            <a:endParaRPr sz="1400" i="1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All Temple departments and colleges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Must submit a proposal by </a:t>
            </a:r>
            <a:r>
              <a:rPr lang="en" sz="1400" b="1" dirty="0"/>
              <a:t>Feb. 5</a:t>
            </a:r>
            <a:endParaRPr sz="1400" b="1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Held </a:t>
            </a:r>
            <a:r>
              <a:rPr lang="en" sz="1400" b="1" dirty="0"/>
              <a:t>April 12 @ Student Center</a:t>
            </a:r>
            <a:endParaRPr sz="1400" b="1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SGE Sessions/Meetings (like this one)</a:t>
            </a:r>
            <a:endParaRPr sz="16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Contact an SGE officer </a:t>
            </a:r>
            <a:endParaRPr sz="14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Conferences</a:t>
            </a:r>
            <a:endParaRPr sz="16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GSA, Northeast GSA, AGU, AAPG, SEPM, LPSC, etc.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Undergrads usually present a poster</a:t>
            </a:r>
            <a:endParaRPr sz="1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Funding: CARAS (university), faculty</a:t>
            </a:r>
            <a:endParaRPr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and recent undergraduate research in EES</a:t>
            </a: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Undergraduate Presenters!</a:t>
            </a:r>
            <a:endParaRPr sz="36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600" b="1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John Mangan</a:t>
            </a:r>
            <a:endParaRPr sz="1800" b="1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Marley Chertok</a:t>
            </a:r>
            <a:endParaRPr sz="1800" b="1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Sophie Silver &amp; Carey Johnston</a:t>
            </a:r>
            <a:endParaRPr sz="1800" b="1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Kelly Devlin</a:t>
            </a:r>
            <a:endParaRPr sz="1800" b="1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Katie Hayes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36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11725" y="1961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Mangan</a:t>
            </a: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Pachyrhinosaurus rib bone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Rock Lab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Paleobond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Epoxy mold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Thin Section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Analysis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University of Maryland Laser Ablation analysis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Taphonomic and faunal analysis of vertebrate microfossils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Sediment and fossils sorted by size from prehistoric ants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Microscope Lab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0" y="934925"/>
            <a:ext cx="2336000" cy="19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9000" y="2858375"/>
            <a:ext cx="2827125" cy="22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715375" y="500925"/>
            <a:ext cx="2899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Marley Chertok</a:t>
            </a: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 Impact of Tributaries and Wastewater Treatment Plants on Water Quality in an Urban Stream</a:t>
            </a:r>
            <a:endParaRPr sz="1800" b="1"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Learned how to collect and analyze real (messy) data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Field sampling 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Taught lab skills and etiquette 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Nutrient filtering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IC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ICP-OES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Opportunity to present my research 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Skills I learned landed me an internship</a:t>
            </a:r>
            <a:endParaRPr sz="1400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575" y="1141938"/>
            <a:ext cx="259080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11725" y="2723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Sophie Silver &amp; Carey Johnston</a:t>
            </a:r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4644675" y="3485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Impact Seds Project</a:t>
            </a:r>
            <a:endParaRPr sz="1600" b="1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Used multiple machines</a:t>
            </a:r>
            <a:endParaRPr sz="1600"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Disc grinder</a:t>
            </a:r>
            <a:endParaRPr sz="1600"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Jaw crusher</a:t>
            </a:r>
            <a:endParaRPr sz="1600"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Rock saw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Acid bath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Magnetic separation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Methods section</a:t>
            </a:r>
            <a:endParaRPr sz="1600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Epoxy</a:t>
            </a:r>
            <a:endParaRPr sz="1600"/>
          </a:p>
          <a:p>
            <a:pPr marL="0" lvl="0" indent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Analogy Project</a:t>
            </a:r>
            <a:endParaRPr sz="1600" b="1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Deciding on keywords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Finding analogies in textbooks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Spreadsheet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Weekly meetings</a:t>
            </a:r>
            <a:endParaRPr sz="1600"/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50" y="1384950"/>
            <a:ext cx="2738808" cy="18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844" y="2487275"/>
            <a:ext cx="1916398" cy="255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Kelly Devlin</a:t>
            </a: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Use and limitations of ground penetrating radar in an urban stormwater basin</a:t>
            </a:r>
            <a:endParaRPr sz="1600" b="1"/>
          </a:p>
          <a:p>
            <a:pPr marL="457200" lvl="0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Created artificial rain event using sprinklers on Temple’s campus</a:t>
            </a:r>
            <a:endParaRPr sz="1600"/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Collected and analyzed repeat GPR surveys</a:t>
            </a:r>
            <a:endParaRPr sz="1600"/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Tracked soil moisture via buried sensors</a:t>
            </a:r>
            <a:endParaRPr sz="1600"/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Presented at URP Symposium and GSA in Baltimore</a:t>
            </a:r>
            <a:endParaRPr sz="1600"/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experience taught me Matlab and helped me get into an REU the next year</a:t>
            </a:r>
            <a:endParaRPr sz="1600"/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l="14366" t="26482" r="21979" b="21671"/>
          <a:stretch/>
        </p:blipFill>
        <p:spPr>
          <a:xfrm>
            <a:off x="745050" y="1216942"/>
            <a:ext cx="2640399" cy="161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375" y="3009825"/>
            <a:ext cx="2247925" cy="14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675" y="3009825"/>
            <a:ext cx="1207797" cy="161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83750" y="104175"/>
            <a:ext cx="37065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 Hayes </a:t>
            </a:r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456300" y="54575"/>
            <a:ext cx="45177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Uptake, Distribution, and Effects of Nano Alumina in Terrestrial Plants at the Cellular and Macro-scale Levels.</a:t>
            </a:r>
            <a:endParaRPr sz="1200" b="1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207" name="Shape 207"/>
          <p:cNvSpPr txBox="1"/>
          <p:nvPr/>
        </p:nvSpPr>
        <p:spPr>
          <a:xfrm>
            <a:off x="4357775" y="484520"/>
            <a:ext cx="4654800" cy="17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erriweather"/>
                <a:ea typeface="Merriweather"/>
                <a:cs typeface="Merriweather"/>
                <a:sym typeface="Merriweather"/>
              </a:rPr>
              <a:t>Goals:</a:t>
            </a:r>
            <a:endParaRPr sz="1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erriweather"/>
              <a:buChar char="●"/>
            </a:pP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Can Aluminum Oxide Nanoparticles move into a plant system; Roots, Stem, and Leaf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erriweather"/>
              <a:buChar char="●"/>
            </a:pP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Is Laser Scanning Confocal Microscopy a viable method of indicating particle presence  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erriweather"/>
                <a:ea typeface="Merriweather"/>
                <a:cs typeface="Merriweather"/>
                <a:sym typeface="Merriweather"/>
              </a:rPr>
              <a:t>Imaging Equipment </a:t>
            </a:r>
            <a:endParaRPr sz="1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erriweather"/>
              <a:buChar char="●"/>
            </a:pP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Laser Scanning Confocal Microscope 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erriweather"/>
                <a:ea typeface="Merriweather"/>
                <a:cs typeface="Merriweather"/>
                <a:sym typeface="Merriweather"/>
              </a:rPr>
              <a:t>Other Methods</a:t>
            </a: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erriweather"/>
              <a:buChar char="●"/>
            </a:pP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SEM 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erriweather"/>
              <a:buChar char="●"/>
            </a:pPr>
            <a:r>
              <a:rPr lang="en" sz="1000">
                <a:latin typeface="Merriweather"/>
                <a:ea typeface="Merriweather"/>
                <a:cs typeface="Merriweather"/>
                <a:sym typeface="Merriweather"/>
              </a:rPr>
              <a:t>Chemical Analysis </a:t>
            </a: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552" y="2451574"/>
            <a:ext cx="1550987" cy="160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0" y="693038"/>
            <a:ext cx="2223376" cy="212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637" y="2451576"/>
            <a:ext cx="1492350" cy="25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8075" y="2451575"/>
            <a:ext cx="1416307" cy="25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4625075" y="4256675"/>
            <a:ext cx="15303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Growing Systems</a:t>
            </a:r>
            <a:r>
              <a:rPr lang="en"/>
              <a:t> </a:t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7171975" y="1264900"/>
            <a:ext cx="21162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latin typeface="Merriweather"/>
                <a:ea typeface="Merriweather"/>
                <a:cs typeface="Merriweather"/>
                <a:sym typeface="Merriweather"/>
              </a:rPr>
              <a:t>Overall: </a:t>
            </a:r>
            <a:endParaRPr sz="1000" b="1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Merriweather"/>
                <a:ea typeface="Merriweather"/>
                <a:cs typeface="Merriweather"/>
                <a:sym typeface="Merriweather"/>
              </a:rPr>
              <a:t>Collaboration </a:t>
            </a:r>
            <a:endParaRPr sz="1000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Merriweather"/>
                <a:ea typeface="Merriweather"/>
                <a:cs typeface="Merriweather"/>
                <a:sym typeface="Merriweather"/>
              </a:rPr>
              <a:t>Skills - Lab and Field </a:t>
            </a:r>
            <a:endParaRPr sz="1000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Merriweather"/>
                <a:ea typeface="Merriweather"/>
                <a:cs typeface="Merriweather"/>
                <a:sym typeface="Merriweather"/>
              </a:rPr>
              <a:t>Independence</a:t>
            </a:r>
            <a:endParaRPr sz="1000" i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latin typeface="Merriweather"/>
                <a:ea typeface="Merriweather"/>
                <a:cs typeface="Merriweather"/>
                <a:sym typeface="Merriweather"/>
              </a:rPr>
              <a:t>Scientific writing and reading  </a:t>
            </a:r>
            <a:endParaRPr i="1"/>
          </a:p>
        </p:txBody>
      </p:sp>
      <p:pic>
        <p:nvPicPr>
          <p:cNvPr id="214" name="Shape 214" descr="Image013_Composite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88" y="2955125"/>
            <a:ext cx="2116200" cy="21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Image013_PL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9775" y="2955136"/>
            <a:ext cx="2116200" cy="211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1200" y="104174"/>
            <a:ext cx="1492338" cy="26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research?</a:t>
            </a: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495875" y="119925"/>
            <a:ext cx="4345800" cy="1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Because you are passionate about a subject and want to learn more!</a:t>
            </a:r>
            <a:endParaRPr sz="2400" b="1">
              <a:solidFill>
                <a:schemeClr val="accent4"/>
              </a:solidFill>
            </a:endParaRP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000" y="1698850"/>
            <a:ext cx="4863001" cy="344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research?</a:t>
            </a: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68475" y="2723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Work experience and skill building</a:t>
            </a:r>
            <a:endParaRPr sz="1800"/>
          </a:p>
          <a:p>
            <a:pPr marL="45720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help you decide whether to go on to grad school</a:t>
            </a:r>
            <a:endParaRPr sz="180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If you want to go directly to a Ph.D.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</a:pPr>
            <a:r>
              <a:rPr lang="en" sz="1800">
                <a:solidFill>
                  <a:schemeClr val="accent4"/>
                </a:solidFill>
              </a:rPr>
              <a:t>But you also have to be curious about your topic!</a:t>
            </a:r>
            <a:endParaRPr sz="1800">
              <a:solidFill>
                <a:schemeClr val="accent4"/>
              </a:solidFill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350" y="3452325"/>
            <a:ext cx="3371650" cy="16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228975" y="4557525"/>
            <a:ext cx="4709700" cy="553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options for undergrads</a:t>
            </a: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25" y="1310350"/>
            <a:ext cx="39999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URP</a:t>
            </a:r>
            <a:endParaRPr sz="160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i="1"/>
              <a:t>“Undergraduate Research Program”</a:t>
            </a:r>
            <a:endParaRPr sz="1400" i="1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Fairly selective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Requires a 3.0 GPA</a:t>
            </a:r>
            <a:endParaRPr sz="1400"/>
          </a:p>
          <a:p>
            <a: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Counts repeat classes</a:t>
            </a:r>
            <a:endParaRPr sz="12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Can only do once in the summer and twice in academic year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Can use for field camp, so choose summer carefully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Summer/Fall 2018 </a:t>
            </a:r>
            <a:endParaRPr sz="1400"/>
          </a:p>
          <a:p>
            <a: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sz="1200"/>
              <a:t>Application: </a:t>
            </a:r>
            <a:r>
              <a:rPr lang="en" sz="1200" b="1"/>
              <a:t>March 16-23</a:t>
            </a:r>
            <a:endParaRPr sz="1200" b="1"/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400"/>
              <a:t>Rose McGinnis CST email</a:t>
            </a:r>
            <a:endParaRPr sz="12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434325" y="1217475"/>
            <a:ext cx="4398000" cy="32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UVP </a:t>
            </a:r>
            <a:r>
              <a:rPr lang="en" sz="1600">
                <a:solidFill>
                  <a:srgbClr val="0000FF"/>
                </a:solidFill>
              </a:rPr>
              <a:t>New</a:t>
            </a:r>
            <a:endParaRPr sz="1600">
              <a:solidFill>
                <a:srgbClr val="0000FF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i="1"/>
              <a:t>“Undergraduate Volunteer Program”</a:t>
            </a:r>
            <a:endParaRPr sz="1400" i="1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Volunteer for an EES grad student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Day/s to week/s, but varies by task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/>
              <a:t>Great way to get started/get a feel for research</a:t>
            </a:r>
            <a:endParaRPr sz="1400" b="1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Featured later in presentation</a:t>
            </a:r>
            <a:endParaRPr sz="14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Independent Study/Directed Reading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Work with a faculty member </a:t>
            </a:r>
            <a:r>
              <a:rPr lang="en" sz="1400" u="sng"/>
              <a:t>you know</a:t>
            </a:r>
            <a:endParaRPr sz="1400" u="sng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1-3 credits</a:t>
            </a:r>
            <a:endParaRPr sz="14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Internship</a:t>
            </a:r>
            <a:endParaRPr sz="16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EES Connection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Rose McGinnis CST email</a:t>
            </a:r>
            <a:endParaRPr sz="1600">
              <a:solidFill>
                <a:schemeClr val="accent4"/>
              </a:solidFill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384825" y="4513500"/>
            <a:ext cx="43980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With all of these options, you must talk with a faculty member/grad student first!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CST opportunities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644675" y="424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CHECK EMAIL</a:t>
            </a:r>
            <a:endParaRPr sz="16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Geo listserv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Undergraduate Research Session</a:t>
            </a:r>
            <a:endParaRPr sz="16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Look for email from Rose McGinnis</a:t>
            </a:r>
            <a:endParaRPr sz="140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b="1">
                <a:highlight>
                  <a:srgbClr val="FFFFFF"/>
                </a:highlight>
              </a:rPr>
              <a:t>Email: </a:t>
            </a:r>
            <a:r>
              <a:rPr lang="en" sz="1400">
                <a:highlight>
                  <a:srgbClr val="FFFFFF"/>
                </a:highlight>
              </a:rPr>
              <a:t>rose.mcginnis@temple.edu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EES Connection</a:t>
            </a:r>
            <a:endParaRPr sz="140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As an EES student, would you want to know when it is updated or check it yourself?</a:t>
            </a:r>
            <a:endParaRPr sz="1400"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350" y="3579875"/>
            <a:ext cx="4831425" cy="11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Undergraduate Volunteer Program (UVP)</a:t>
            </a: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/>
              <a:t>Free research experience for you</a:t>
            </a:r>
            <a:endParaRPr sz="1600" i="1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/>
              <a:t>Free research help for grad student</a:t>
            </a:r>
            <a:endParaRPr sz="1600"/>
          </a:p>
          <a:p>
            <a: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You’ll be helping or shadowing a graduate student with a task/s in the lab or in the field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add experience to your résumé/CV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give you an idea of research tasks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Contact graduate student via email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You and grad student will work out a schedule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For geology and environmental science majors</a:t>
            </a:r>
            <a:endParaRPr sz="160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If you’re an SGE member</a:t>
            </a:r>
            <a:endParaRPr sz="160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Fulfills your continuing education expectation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675" y="0"/>
            <a:ext cx="541332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Temple EES research areas: 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grad students</a:t>
            </a:r>
            <a:br>
              <a:rPr lang="en" b="1" i="1" dirty="0"/>
            </a:br>
            <a:br>
              <a:rPr lang="en" b="1" i="1" dirty="0"/>
            </a:br>
            <a:r>
              <a:rPr lang="en" b="1" i="1" dirty="0"/>
              <a:t>C</a:t>
            </a:r>
            <a:r>
              <a:rPr lang="en-US" b="1" i="1" dirty="0"/>
              <a:t>heck the EES web page for current list of grad students</a:t>
            </a:r>
            <a:endParaRPr b="1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email faculty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(or a grad student)</a:t>
            </a:r>
            <a:endParaRPr sz="2000"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417350" y="252125"/>
            <a:ext cx="4608900" cy="4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Make sure your name is on the email </a:t>
            </a:r>
            <a:endParaRPr sz="1600"/>
          </a:p>
          <a:p>
            <a:pPr marL="914400" lvl="1" indent="-317500" rtl="0">
              <a:spcBef>
                <a:spcPts val="6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Not just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tug12345@temple.edu</a:t>
            </a:r>
            <a:endParaRPr sz="1400"/>
          </a:p>
          <a:p>
            <a: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 not write emails as if they are text messages </a:t>
            </a:r>
            <a:endParaRPr sz="1600"/>
          </a:p>
          <a:p>
            <a: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Structure your email properly with salutation, main body, closing, and signature</a:t>
            </a:r>
            <a:endParaRPr sz="1600"/>
          </a:p>
          <a:p>
            <a: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“Hey XXX,” is not appropriate</a:t>
            </a:r>
            <a:endParaRPr sz="1600"/>
          </a:p>
          <a:p>
            <a:pPr marL="457200" lvl="0" indent="-330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/>
              <a:t>Example:</a:t>
            </a:r>
            <a:endParaRPr sz="1600" u="sng"/>
          </a:p>
          <a:p>
            <a:pPr marL="457200" lvl="0" indent="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Dear Professor or Dr. XXXX,</a:t>
            </a:r>
            <a:endParaRPr sz="1600"/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Main body</a:t>
            </a:r>
            <a:endParaRPr sz="1600"/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Sincerely,</a:t>
            </a:r>
            <a:endParaRPr sz="1600"/>
          </a:p>
          <a:p>
            <a:pPr marL="45720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YYY</a:t>
            </a:r>
            <a:endParaRPr sz="1600"/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develop a relationship with faculty</a:t>
            </a: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4644675" y="424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Take a class</a:t>
            </a:r>
            <a:endParaRPr sz="16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Set up an outside meeting to discuss mutual interests</a:t>
            </a:r>
            <a:endParaRPr sz="16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450" y="1856475"/>
            <a:ext cx="2563031" cy="18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603" y="2834550"/>
            <a:ext cx="3162401" cy="230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917</Words>
  <Application>Microsoft Office PowerPoint</Application>
  <PresentationFormat>On-screen Show (16:9)</PresentationFormat>
  <Paragraphs>170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Merriweather</vt:lpstr>
      <vt:lpstr>Arial</vt:lpstr>
      <vt:lpstr>Roboto</vt:lpstr>
      <vt:lpstr>Paradigm</vt:lpstr>
      <vt:lpstr>Undergraduate Research Opportunities</vt:lpstr>
      <vt:lpstr>Why do research?</vt:lpstr>
      <vt:lpstr>Why do research?</vt:lpstr>
      <vt:lpstr>Research options for undergrads</vt:lpstr>
      <vt:lpstr>CST opportunities</vt:lpstr>
      <vt:lpstr>Undergraduate Volunteer Program (UVP)</vt:lpstr>
      <vt:lpstr>Temple EES research areas:  grad students  Check the EES web page for current list of grad students</vt:lpstr>
      <vt:lpstr>How to email faculty (or a grad student)</vt:lpstr>
      <vt:lpstr>How to develop a relationship with faculty</vt:lpstr>
      <vt:lpstr>How to ask for a letter of recommendation</vt:lpstr>
      <vt:lpstr>Ways to present your undergraduate research</vt:lpstr>
      <vt:lpstr>Current and recent undergraduate research in EES</vt:lpstr>
      <vt:lpstr>John Mangan</vt:lpstr>
      <vt:lpstr>Marley Chertok</vt:lpstr>
      <vt:lpstr>Sophie Silver &amp; Carey Johnston</vt:lpstr>
      <vt:lpstr>Kelly Devlin</vt:lpstr>
      <vt:lpstr>Katie Hayes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Undergraduate Research Opportunities</dc:title>
  <dc:creator>Laura</dc:creator>
  <cp:lastModifiedBy>Laura</cp:lastModifiedBy>
  <cp:revision>2</cp:revision>
  <dcterms:modified xsi:type="dcterms:W3CDTF">2018-02-24T20:24:30Z</dcterms:modified>
</cp:coreProperties>
</file>