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6576000" cy="27432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  <a:srgbClr val="920000"/>
    <a:srgbClr val="397DCF"/>
    <a:srgbClr val="4383D1"/>
    <a:srgbClr val="6297D8"/>
    <a:srgbClr val="8C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21" d="100"/>
          <a:sy n="21" d="100"/>
        </p:scale>
        <p:origin x="122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9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2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9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925" y="1028135"/>
            <a:ext cx="14118150" cy="545724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  <a:t>Teaching Civil Disobedience:</a:t>
            </a:r>
            <a:br>
              <a:rPr lang="en-US" sz="72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</a:br>
            <a:r>
              <a:rPr lang="en-US" sz="72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  <a:t>Pedagogy of Resistance</a:t>
            </a:r>
            <a:br>
              <a:rPr lang="en-US" sz="72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</a:br>
            <a:br>
              <a:rPr lang="en-US" sz="50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</a:br>
            <a:r>
              <a:rPr lang="en-US" sz="50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  <a:t>Jason Del Gandio, Ph.D.</a:t>
            </a:r>
            <a:br>
              <a:rPr lang="en-US" sz="54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  <a:t>Klein College of Media and Communication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</a:b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Calibri Light"/>
              </a:rPr>
              <a:t>Dept. of Communication &amp; Social Influence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F8D8C-5B0B-593C-58D8-ACCF25ED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451" y="12347751"/>
            <a:ext cx="18676136" cy="7285704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Why Teach CD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 is a key component to social movement activity and social progress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11.5% increase in mass protests 2010-2019 across all regions of the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students understand logics of activism and gives them a sense of empowerment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logic, practice, and execution of CD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CD as a form of political communication/rhetoric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resistance as an ever-present possibility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to question and challenge socialization and collective assumptions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to manifest alternative epistemologies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67BAA81-8E86-472C-4A7C-A6969151941B}"/>
              </a:ext>
            </a:extLst>
          </p:cNvPr>
          <p:cNvSpPr txBox="1">
            <a:spLocks/>
          </p:cNvSpPr>
          <p:nvPr/>
        </p:nvSpPr>
        <p:spPr>
          <a:xfrm>
            <a:off x="25760030" y="14978442"/>
            <a:ext cx="8465757" cy="798502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b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Lineage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Henry David Thoreau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 Tolstoy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Mahatma Gandhi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Martin Luther King, Jr.</a:t>
            </a: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Sharp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Howard Zinn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Body &amp; Dave Oswald Mitchell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Engler &amp; Paul Engler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C74FCF7C-6119-9635-8DCA-7EC0462D124F}"/>
              </a:ext>
            </a:extLst>
          </p:cNvPr>
          <p:cNvSpPr txBox="1">
            <a:spLocks/>
          </p:cNvSpPr>
          <p:nvPr/>
        </p:nvSpPr>
        <p:spPr>
          <a:xfrm>
            <a:off x="23300451" y="7390820"/>
            <a:ext cx="8243332" cy="670179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Design Actions</a:t>
            </a:r>
            <a:br>
              <a:rPr lang="en-US" sz="3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Choreographed 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“Props and Costumes”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and Disruption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Goal(s)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(media/social media)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AF6667E-5C17-C874-9B9C-F2EE0668D8F5}"/>
              </a:ext>
            </a:extLst>
          </p:cNvPr>
          <p:cNvSpPr txBox="1">
            <a:spLocks/>
          </p:cNvSpPr>
          <p:nvPr/>
        </p:nvSpPr>
        <p:spPr>
          <a:xfrm>
            <a:off x="27610175" y="23849294"/>
            <a:ext cx="4892319" cy="21951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4008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References/Sources: </a:t>
            </a:r>
          </a:p>
          <a:p>
            <a:pPr defTabSz="64008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See handout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2FCCF7D-333A-038C-5166-1EA4DF16FC03}"/>
              </a:ext>
            </a:extLst>
          </p:cNvPr>
          <p:cNvSpPr txBox="1">
            <a:spLocks/>
          </p:cNvSpPr>
          <p:nvPr/>
        </p:nvSpPr>
        <p:spPr>
          <a:xfrm>
            <a:off x="5065847" y="20216549"/>
            <a:ext cx="18285714" cy="68024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Pedagogical Advice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traditional (exams and research papers)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 creative (artistic, poetic, theatrical)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non-political examples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Music, art, theater, film, personal relations, work contexts, linguistic choices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 students interested, creates better discussion, expands their understanding of political resistance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voices, examples, readings, traditions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of color, LGBTQ+, disability activists, other countries,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can be emotionally laborious (serious social issues are raised)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9501EA4-38B5-7078-A41E-E5EE6B315B47}"/>
              </a:ext>
            </a:extLst>
          </p:cNvPr>
          <p:cNvSpPr txBox="1">
            <a:spLocks/>
          </p:cNvSpPr>
          <p:nvPr/>
        </p:nvSpPr>
        <p:spPr>
          <a:xfrm>
            <a:off x="1879592" y="6886561"/>
            <a:ext cx="19004124" cy="484859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&amp; Examples</a:t>
            </a:r>
            <a:br>
              <a:rPr 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CD: Purposefully disobeying the laws, rules, or collective assumptions of society to bring attention to and ultimately end an injustice.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Sit-ins, die-ins, labor strikes, hunger strikes, tax strikes, boycotts, school walkouts, building occupations, digital protests, street performances, etc.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" name="Picture 31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6E2514E5-A96D-819F-0E04-9D4F8847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546" y="1213316"/>
            <a:ext cx="9169862" cy="5082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0F625A86-E17F-2F2F-ED99-600041873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2" y="1213316"/>
            <a:ext cx="9169862" cy="4916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A person holding a sign&#10;&#10;Description automatically generated">
            <a:extLst>
              <a:ext uri="{FF2B5EF4-FFF2-40B4-BE49-F238E27FC236}">
                <a16:creationId xmlns:a16="http://schemas.microsoft.com/office/drawing/2014/main" id="{87CC1C79-7E30-4879-F97E-1B094C8C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7" y="20942524"/>
            <a:ext cx="3053849" cy="535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 descr="A colorful peace sign with a white background&#10;&#10;Description automatically generated">
            <a:extLst>
              <a:ext uri="{FF2B5EF4-FFF2-40B4-BE49-F238E27FC236}">
                <a16:creationId xmlns:a16="http://schemas.microsoft.com/office/drawing/2014/main" id="{525828BE-EECD-FD44-64C1-A87CFAC13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219" y="23922826"/>
            <a:ext cx="1875298" cy="1926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9b85ca-2583-439c-af60-7a54b204d8e1">
      <Terms xmlns="http://schemas.microsoft.com/office/infopath/2007/PartnerControls"/>
    </lcf76f155ced4ddcb4097134ff3c332f>
    <TaxCatchAll xmlns="2ca6ceca-2dbc-4ffc-ae03-6254e16c0a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1A45BC589F04785FA3B8B94F22468" ma:contentTypeVersion="10" ma:contentTypeDescription="Create a new document." ma:contentTypeScope="" ma:versionID="e2be74722aa5fd8ee93fbee4827cc06b">
  <xsd:schema xmlns:xsd="http://www.w3.org/2001/XMLSchema" xmlns:xs="http://www.w3.org/2001/XMLSchema" xmlns:p="http://schemas.microsoft.com/office/2006/metadata/properties" xmlns:ns2="509b85ca-2583-439c-af60-7a54b204d8e1" xmlns:ns3="2ca6ceca-2dbc-4ffc-ae03-6254e16c0ae8" targetNamespace="http://schemas.microsoft.com/office/2006/metadata/properties" ma:root="true" ma:fieldsID="7ed4af4dc505001ce0d92ca1e44e0ecd" ns2:_="" ns3:_="">
    <xsd:import namespace="509b85ca-2583-439c-af60-7a54b204d8e1"/>
    <xsd:import namespace="2ca6ceca-2dbc-4ffc-ae03-6254e16c0a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b85ca-2583-439c-af60-7a54b204d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aeeafc-10b8-45d8-a1af-5ed376f9e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ceca-2dbc-4ffc-ae03-6254e16c0a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faedd06-2f91-4542-b65c-7f449d51bad0}" ma:internalName="TaxCatchAll" ma:showField="CatchAllData" ma:web="2ca6ceca-2dbc-4ffc-ae03-6254e16c0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4BBE6-46DA-45F0-91E1-313BA2BE8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DD9FA-346D-4805-B393-DCC0412445B2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ca6ceca-2dbc-4ffc-ae03-6254e16c0ae8"/>
    <ds:schemaRef ds:uri="509b85ca-2583-439c-af60-7a54b204d8e1"/>
  </ds:schemaRefs>
</ds:datastoreItem>
</file>

<file path=customXml/itemProps3.xml><?xml version="1.0" encoding="utf-8"?>
<ds:datastoreItem xmlns:ds="http://schemas.openxmlformats.org/officeDocument/2006/customXml" ds:itemID="{BE041B1D-2023-413B-9892-4D7B5568A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9b85ca-2583-439c-af60-7a54b204d8e1"/>
    <ds:schemaRef ds:uri="2ca6ceca-2dbc-4ffc-ae03-6254e16c0a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256</TotalTime>
  <Words>340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Teaching Civil Disobedience: Pedagogy of Resistance  Jason Del Gandio, Ph.D. Klein College of Media and Communication Dept. of Communication &amp; Social 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Del Gandio</dc:creator>
  <cp:lastModifiedBy>Jason Del Gandio</cp:lastModifiedBy>
  <cp:revision>76</cp:revision>
  <cp:lastPrinted>2023-01-19T16:34:26Z</cp:lastPrinted>
  <dcterms:created xsi:type="dcterms:W3CDTF">2023-01-11T20:05:41Z</dcterms:created>
  <dcterms:modified xsi:type="dcterms:W3CDTF">2023-12-04T13:25:04Z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0x0101003A81A45BC589F04785FA3B8B94F22468</vt:lpwstr>
  </property>
  <property fmtid="{D5CDD505-2E9C-101B-9397-08002B2CF9AE}" pid="3" name="MediaServiceImageTags">
    <vt:lpwstr/>
  </property>
</Properties>
</file>