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79" r:id="rId3"/>
    <p:sldId id="283" r:id="rId4"/>
    <p:sldId id="277" r:id="rId5"/>
    <p:sldId id="284" r:id="rId6"/>
    <p:sldId id="275" r:id="rId7"/>
    <p:sldId id="286" r:id="rId8"/>
    <p:sldId id="264" r:id="rId9"/>
    <p:sldId id="272" r:id="rId10"/>
    <p:sldId id="267" r:id="rId11"/>
    <p:sldId id="269" r:id="rId12"/>
    <p:sldId id="263" r:id="rId13"/>
    <p:sldId id="280" r:id="rId14"/>
    <p:sldId id="274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5F7792-70CF-8024-5EDD-522EBF0D952F}" name="Maya Manders" initials="MM" userId="S::tuo49215@temple.edu::b6ac57eb-e2be-4ae9-8f4a-bf110d8259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3070F0-EC9D-3B4A-B3EE-639777827A3E}" v="5" dt="2024-09-04T20:01:35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6BA396-3A64-4F39-922F-2627E59F08A4}" type="doc">
      <dgm:prSet loTypeId="urn:microsoft.com/office/officeart/2005/8/layout/list1" loCatId="list" qsTypeId="urn:microsoft.com/office/officeart/2005/8/quickstyle/simple1" qsCatId="simple" csTypeId="urn:microsoft.com/office/officeart/2005/8/colors/accent2_4" csCatId="accent2"/>
      <dgm:spPr/>
      <dgm:t>
        <a:bodyPr/>
        <a:lstStyle/>
        <a:p>
          <a:endParaRPr lang="en-US"/>
        </a:p>
      </dgm:t>
    </dgm:pt>
    <dgm:pt modelId="{508813D7-E60A-4904-9595-1BD1D1647770}">
      <dgm:prSet/>
      <dgm:spPr/>
      <dgm:t>
        <a:bodyPr/>
        <a:lstStyle/>
        <a:p>
          <a:r>
            <a:rPr lang="en-US"/>
            <a:t>Sign-up Using QR Code</a:t>
          </a:r>
        </a:p>
      </dgm:t>
    </dgm:pt>
    <dgm:pt modelId="{D92D7B9A-A537-4072-A19E-98F481004B0A}" type="parTrans" cxnId="{A90E6E4E-0F7A-42C9-9056-B2A3ACF1F852}">
      <dgm:prSet/>
      <dgm:spPr/>
      <dgm:t>
        <a:bodyPr/>
        <a:lstStyle/>
        <a:p>
          <a:endParaRPr lang="en-US"/>
        </a:p>
      </dgm:t>
    </dgm:pt>
    <dgm:pt modelId="{215AC5B3-8587-4226-BCAE-7E61251A22BA}" type="sibTrans" cxnId="{A90E6E4E-0F7A-42C9-9056-B2A3ACF1F852}">
      <dgm:prSet/>
      <dgm:spPr/>
      <dgm:t>
        <a:bodyPr/>
        <a:lstStyle/>
        <a:p>
          <a:endParaRPr lang="en-US"/>
        </a:p>
      </dgm:t>
    </dgm:pt>
    <dgm:pt modelId="{0B733023-F4BA-4CBE-905D-82077129308D}">
      <dgm:prSet/>
      <dgm:spPr/>
      <dgm:t>
        <a:bodyPr/>
        <a:lstStyle/>
        <a:p>
          <a:r>
            <a:rPr lang="en-US"/>
            <a:t>Mentees</a:t>
          </a:r>
        </a:p>
      </dgm:t>
    </dgm:pt>
    <dgm:pt modelId="{42AC301D-C007-4576-9354-B5E02727B927}" type="parTrans" cxnId="{AD31EC8D-AE92-49AC-99EE-B29D75035A76}">
      <dgm:prSet/>
      <dgm:spPr/>
      <dgm:t>
        <a:bodyPr/>
        <a:lstStyle/>
        <a:p>
          <a:endParaRPr lang="en-US"/>
        </a:p>
      </dgm:t>
    </dgm:pt>
    <dgm:pt modelId="{CB7B3977-63E1-4C65-9150-90320E177711}" type="sibTrans" cxnId="{AD31EC8D-AE92-49AC-99EE-B29D75035A76}">
      <dgm:prSet/>
      <dgm:spPr/>
      <dgm:t>
        <a:bodyPr/>
        <a:lstStyle/>
        <a:p>
          <a:endParaRPr lang="en-US"/>
        </a:p>
      </dgm:t>
    </dgm:pt>
    <dgm:pt modelId="{CD3AA90F-6DD3-4E34-B16F-793C4319153E}">
      <dgm:prSet/>
      <dgm:spPr/>
      <dgm:t>
        <a:bodyPr/>
        <a:lstStyle/>
        <a:p>
          <a:r>
            <a:rPr lang="en-US"/>
            <a:t>Freshman, Sophomores, Transfer Students</a:t>
          </a:r>
        </a:p>
      </dgm:t>
    </dgm:pt>
    <dgm:pt modelId="{89ACD8FB-F295-4D16-8569-70FE862DC20C}" type="parTrans" cxnId="{6722D271-6FF5-43AA-9632-DA9C5348CCDE}">
      <dgm:prSet/>
      <dgm:spPr/>
      <dgm:t>
        <a:bodyPr/>
        <a:lstStyle/>
        <a:p>
          <a:endParaRPr lang="en-US"/>
        </a:p>
      </dgm:t>
    </dgm:pt>
    <dgm:pt modelId="{7DF1C836-5123-4E15-AB3F-004442317D23}" type="sibTrans" cxnId="{6722D271-6FF5-43AA-9632-DA9C5348CCDE}">
      <dgm:prSet/>
      <dgm:spPr/>
      <dgm:t>
        <a:bodyPr/>
        <a:lstStyle/>
        <a:p>
          <a:endParaRPr lang="en-US"/>
        </a:p>
      </dgm:t>
    </dgm:pt>
    <dgm:pt modelId="{E7D567D5-1796-44F7-934B-858CD3EBA44E}">
      <dgm:prSet/>
      <dgm:spPr/>
      <dgm:t>
        <a:bodyPr/>
        <a:lstStyle/>
        <a:p>
          <a:r>
            <a:rPr lang="en-US"/>
            <a:t>Learn from Upperclassmen about anything you want!</a:t>
          </a:r>
        </a:p>
      </dgm:t>
    </dgm:pt>
    <dgm:pt modelId="{C9541C2B-6120-4096-BC62-802CEF67F154}" type="parTrans" cxnId="{F3EE5EF3-5612-49A3-9813-7F10FEF27F1D}">
      <dgm:prSet/>
      <dgm:spPr/>
      <dgm:t>
        <a:bodyPr/>
        <a:lstStyle/>
        <a:p>
          <a:endParaRPr lang="en-US"/>
        </a:p>
      </dgm:t>
    </dgm:pt>
    <dgm:pt modelId="{5DBA41E8-AEFB-42D5-AAD3-76792D7D7DEE}" type="sibTrans" cxnId="{F3EE5EF3-5612-49A3-9813-7F10FEF27F1D}">
      <dgm:prSet/>
      <dgm:spPr/>
      <dgm:t>
        <a:bodyPr/>
        <a:lstStyle/>
        <a:p>
          <a:endParaRPr lang="en-US"/>
        </a:p>
      </dgm:t>
    </dgm:pt>
    <dgm:pt modelId="{63831543-2891-45FF-BE8F-6176265559D9}">
      <dgm:prSet/>
      <dgm:spPr/>
      <dgm:t>
        <a:bodyPr/>
        <a:lstStyle/>
        <a:p>
          <a:r>
            <a:rPr lang="en-US"/>
            <a:t>Weekly Meetings (only an hour at max)</a:t>
          </a:r>
        </a:p>
      </dgm:t>
    </dgm:pt>
    <dgm:pt modelId="{E0FA9066-371A-42EC-9886-C31356928580}" type="parTrans" cxnId="{0A16696E-B120-48B4-A837-3A37BC506A19}">
      <dgm:prSet/>
      <dgm:spPr/>
      <dgm:t>
        <a:bodyPr/>
        <a:lstStyle/>
        <a:p>
          <a:endParaRPr lang="en-US"/>
        </a:p>
      </dgm:t>
    </dgm:pt>
    <dgm:pt modelId="{943C50CB-E405-4DC6-B3DD-7781978F21D0}" type="sibTrans" cxnId="{0A16696E-B120-48B4-A837-3A37BC506A19}">
      <dgm:prSet/>
      <dgm:spPr/>
      <dgm:t>
        <a:bodyPr/>
        <a:lstStyle/>
        <a:p>
          <a:endParaRPr lang="en-US"/>
        </a:p>
      </dgm:t>
    </dgm:pt>
    <dgm:pt modelId="{CB4B3AAF-78EF-42A0-9304-FC6659588192}">
      <dgm:prSet/>
      <dgm:spPr/>
      <dgm:t>
        <a:bodyPr/>
        <a:lstStyle/>
        <a:p>
          <a:r>
            <a:rPr lang="en-US"/>
            <a:t>Mentors</a:t>
          </a:r>
        </a:p>
      </dgm:t>
    </dgm:pt>
    <dgm:pt modelId="{B834A3F1-23E7-4805-8743-D20C814ECBBB}" type="parTrans" cxnId="{1DAFB0B8-5E0B-4496-931F-1E71024CDEEB}">
      <dgm:prSet/>
      <dgm:spPr/>
      <dgm:t>
        <a:bodyPr/>
        <a:lstStyle/>
        <a:p>
          <a:endParaRPr lang="en-US"/>
        </a:p>
      </dgm:t>
    </dgm:pt>
    <dgm:pt modelId="{54BF1064-ABD8-4F7A-9D32-A087E638F37D}" type="sibTrans" cxnId="{1DAFB0B8-5E0B-4496-931F-1E71024CDEEB}">
      <dgm:prSet/>
      <dgm:spPr/>
      <dgm:t>
        <a:bodyPr/>
        <a:lstStyle/>
        <a:p>
          <a:endParaRPr lang="en-US"/>
        </a:p>
      </dgm:t>
    </dgm:pt>
    <dgm:pt modelId="{3F96813A-9434-4AC3-9816-0317873EE96A}">
      <dgm:prSet/>
      <dgm:spPr/>
      <dgm:t>
        <a:bodyPr/>
        <a:lstStyle/>
        <a:p>
          <a:r>
            <a:rPr lang="en-US"/>
            <a:t>Junior and Senior Members</a:t>
          </a:r>
        </a:p>
      </dgm:t>
    </dgm:pt>
    <dgm:pt modelId="{D8EA0C26-6B56-4651-9AA5-447632132EAD}" type="parTrans" cxnId="{BFB325E0-61DF-469A-8EAC-FBF43183BA8F}">
      <dgm:prSet/>
      <dgm:spPr/>
      <dgm:t>
        <a:bodyPr/>
        <a:lstStyle/>
        <a:p>
          <a:endParaRPr lang="en-US"/>
        </a:p>
      </dgm:t>
    </dgm:pt>
    <dgm:pt modelId="{0B3326BD-83E2-4F61-A2FB-8FA8FEB6AEB8}" type="sibTrans" cxnId="{BFB325E0-61DF-469A-8EAC-FBF43183BA8F}">
      <dgm:prSet/>
      <dgm:spPr/>
      <dgm:t>
        <a:bodyPr/>
        <a:lstStyle/>
        <a:p>
          <a:endParaRPr lang="en-US"/>
        </a:p>
      </dgm:t>
    </dgm:pt>
    <dgm:pt modelId="{3214108E-8B98-4935-A154-C91DDA584FC5}">
      <dgm:prSet/>
      <dgm:spPr/>
      <dgm:t>
        <a:bodyPr/>
        <a:lstStyle/>
        <a:p>
          <a:r>
            <a:rPr lang="en-US"/>
            <a:t>Help younger members grow and develop</a:t>
          </a:r>
        </a:p>
      </dgm:t>
    </dgm:pt>
    <dgm:pt modelId="{186CB84E-439C-4D55-B45B-0C8ED33D601E}" type="parTrans" cxnId="{5DF3235D-E68B-4E56-92F1-2E9BDB09BABB}">
      <dgm:prSet/>
      <dgm:spPr/>
      <dgm:t>
        <a:bodyPr/>
        <a:lstStyle/>
        <a:p>
          <a:endParaRPr lang="en-US"/>
        </a:p>
      </dgm:t>
    </dgm:pt>
    <dgm:pt modelId="{59D17238-045C-42FA-ADCB-C30A116EAEE5}" type="sibTrans" cxnId="{5DF3235D-E68B-4E56-92F1-2E9BDB09BABB}">
      <dgm:prSet/>
      <dgm:spPr/>
      <dgm:t>
        <a:bodyPr/>
        <a:lstStyle/>
        <a:p>
          <a:endParaRPr lang="en-US"/>
        </a:p>
      </dgm:t>
    </dgm:pt>
    <dgm:pt modelId="{ED86EBDC-9EA5-491A-BCFB-3925D95AEFC3}">
      <dgm:prSet/>
      <dgm:spPr/>
      <dgm:t>
        <a:bodyPr/>
        <a:lstStyle/>
        <a:p>
          <a:r>
            <a:rPr lang="en-US"/>
            <a:t>Give back to Beta</a:t>
          </a:r>
        </a:p>
      </dgm:t>
    </dgm:pt>
    <dgm:pt modelId="{EAB26ED7-FCA6-437F-B8B8-6B7DEA6F3FC9}" type="parTrans" cxnId="{A6FDEA3A-A68A-47AD-83D6-1512DC00D344}">
      <dgm:prSet/>
      <dgm:spPr/>
      <dgm:t>
        <a:bodyPr/>
        <a:lstStyle/>
        <a:p>
          <a:endParaRPr lang="en-US"/>
        </a:p>
      </dgm:t>
    </dgm:pt>
    <dgm:pt modelId="{BDF7BF6F-C653-43B9-8664-D70D69584676}" type="sibTrans" cxnId="{A6FDEA3A-A68A-47AD-83D6-1512DC00D344}">
      <dgm:prSet/>
      <dgm:spPr/>
      <dgm:t>
        <a:bodyPr/>
        <a:lstStyle/>
        <a:p>
          <a:endParaRPr lang="en-US"/>
        </a:p>
      </dgm:t>
    </dgm:pt>
    <dgm:pt modelId="{877136EF-826C-4697-A44F-8ED1B9E0739F}">
      <dgm:prSet/>
      <dgm:spPr/>
      <dgm:t>
        <a:bodyPr/>
        <a:lstStyle/>
        <a:p>
          <a:r>
            <a:rPr lang="en-US"/>
            <a:t>Resume Builder</a:t>
          </a:r>
        </a:p>
      </dgm:t>
    </dgm:pt>
    <dgm:pt modelId="{ECB2E619-5671-4E05-AF6A-8D0A2C2EC564}" type="parTrans" cxnId="{624C0778-061F-49E2-AA4F-D3EF449B6160}">
      <dgm:prSet/>
      <dgm:spPr/>
      <dgm:t>
        <a:bodyPr/>
        <a:lstStyle/>
        <a:p>
          <a:endParaRPr lang="en-US"/>
        </a:p>
      </dgm:t>
    </dgm:pt>
    <dgm:pt modelId="{135BFD9A-4F15-4B2E-BC8B-F4D79DDFC406}" type="sibTrans" cxnId="{624C0778-061F-49E2-AA4F-D3EF449B6160}">
      <dgm:prSet/>
      <dgm:spPr/>
      <dgm:t>
        <a:bodyPr/>
        <a:lstStyle/>
        <a:p>
          <a:endParaRPr lang="en-US"/>
        </a:p>
      </dgm:t>
    </dgm:pt>
    <dgm:pt modelId="{2E0CB471-B7EB-554A-AE1A-03E1323265A6}" type="pres">
      <dgm:prSet presAssocID="{976BA396-3A64-4F39-922F-2627E59F08A4}" presName="linear" presStyleCnt="0">
        <dgm:presLayoutVars>
          <dgm:dir/>
          <dgm:animLvl val="lvl"/>
          <dgm:resizeHandles val="exact"/>
        </dgm:presLayoutVars>
      </dgm:prSet>
      <dgm:spPr/>
    </dgm:pt>
    <dgm:pt modelId="{5F40C223-7FA9-A149-B9A7-A6A69FCD01A3}" type="pres">
      <dgm:prSet presAssocID="{508813D7-E60A-4904-9595-1BD1D1647770}" presName="parentLin" presStyleCnt="0"/>
      <dgm:spPr/>
    </dgm:pt>
    <dgm:pt modelId="{189EDBCA-FEE8-5B4B-9498-66697BF4A6A9}" type="pres">
      <dgm:prSet presAssocID="{508813D7-E60A-4904-9595-1BD1D1647770}" presName="parentLeftMargin" presStyleLbl="node1" presStyleIdx="0" presStyleCnt="3"/>
      <dgm:spPr/>
    </dgm:pt>
    <dgm:pt modelId="{A34DCA2E-9A8E-3A4E-A717-E77144B88A22}" type="pres">
      <dgm:prSet presAssocID="{508813D7-E60A-4904-9595-1BD1D164777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16D0C24-AAF1-A548-9EB3-2040D92DEB78}" type="pres">
      <dgm:prSet presAssocID="{508813D7-E60A-4904-9595-1BD1D1647770}" presName="negativeSpace" presStyleCnt="0"/>
      <dgm:spPr/>
    </dgm:pt>
    <dgm:pt modelId="{A8CD305D-1413-3048-930F-53C88540095D}" type="pres">
      <dgm:prSet presAssocID="{508813D7-E60A-4904-9595-1BD1D1647770}" presName="childText" presStyleLbl="conFgAcc1" presStyleIdx="0" presStyleCnt="3">
        <dgm:presLayoutVars>
          <dgm:bulletEnabled val="1"/>
        </dgm:presLayoutVars>
      </dgm:prSet>
      <dgm:spPr/>
    </dgm:pt>
    <dgm:pt modelId="{70DE49E7-20B5-5A4F-BC9F-42DDF138B197}" type="pres">
      <dgm:prSet presAssocID="{215AC5B3-8587-4226-BCAE-7E61251A22BA}" presName="spaceBetweenRectangles" presStyleCnt="0"/>
      <dgm:spPr/>
    </dgm:pt>
    <dgm:pt modelId="{3FEDFE30-0A29-AC40-B3B4-D674BCFCCBB3}" type="pres">
      <dgm:prSet presAssocID="{0B733023-F4BA-4CBE-905D-82077129308D}" presName="parentLin" presStyleCnt="0"/>
      <dgm:spPr/>
    </dgm:pt>
    <dgm:pt modelId="{505A94D7-8224-9845-93A0-4A6E639E19A6}" type="pres">
      <dgm:prSet presAssocID="{0B733023-F4BA-4CBE-905D-82077129308D}" presName="parentLeftMargin" presStyleLbl="node1" presStyleIdx="0" presStyleCnt="3"/>
      <dgm:spPr/>
    </dgm:pt>
    <dgm:pt modelId="{CBD2D07B-ACF2-0B45-AB4C-4E1AFE3C7868}" type="pres">
      <dgm:prSet presAssocID="{0B733023-F4BA-4CBE-905D-82077129308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455451-0EF2-B149-8CE2-7CA6CE5B1326}" type="pres">
      <dgm:prSet presAssocID="{0B733023-F4BA-4CBE-905D-82077129308D}" presName="negativeSpace" presStyleCnt="0"/>
      <dgm:spPr/>
    </dgm:pt>
    <dgm:pt modelId="{04AA559D-2FE1-AB46-826A-23FA7D9C0845}" type="pres">
      <dgm:prSet presAssocID="{0B733023-F4BA-4CBE-905D-82077129308D}" presName="childText" presStyleLbl="conFgAcc1" presStyleIdx="1" presStyleCnt="3">
        <dgm:presLayoutVars>
          <dgm:bulletEnabled val="1"/>
        </dgm:presLayoutVars>
      </dgm:prSet>
      <dgm:spPr/>
    </dgm:pt>
    <dgm:pt modelId="{47EFE6B1-639B-B44E-9C8B-F8CEFB73C94F}" type="pres">
      <dgm:prSet presAssocID="{CB7B3977-63E1-4C65-9150-90320E177711}" presName="spaceBetweenRectangles" presStyleCnt="0"/>
      <dgm:spPr/>
    </dgm:pt>
    <dgm:pt modelId="{6997FD9D-82B4-184F-9D2D-214D6DEB0DCA}" type="pres">
      <dgm:prSet presAssocID="{CB4B3AAF-78EF-42A0-9304-FC6659588192}" presName="parentLin" presStyleCnt="0"/>
      <dgm:spPr/>
    </dgm:pt>
    <dgm:pt modelId="{1DF2B505-F9A1-5E42-8FB3-DF73DDDDCEB7}" type="pres">
      <dgm:prSet presAssocID="{CB4B3AAF-78EF-42A0-9304-FC6659588192}" presName="parentLeftMargin" presStyleLbl="node1" presStyleIdx="1" presStyleCnt="3"/>
      <dgm:spPr/>
    </dgm:pt>
    <dgm:pt modelId="{B120B2E8-53B1-4140-9FDC-467F8DF37EE0}" type="pres">
      <dgm:prSet presAssocID="{CB4B3AAF-78EF-42A0-9304-FC665958819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2B9D8FB-97F8-B64D-8303-952B93862B1A}" type="pres">
      <dgm:prSet presAssocID="{CB4B3AAF-78EF-42A0-9304-FC6659588192}" presName="negativeSpace" presStyleCnt="0"/>
      <dgm:spPr/>
    </dgm:pt>
    <dgm:pt modelId="{EA7D8090-E1A7-0B43-837D-47377FC8CBF8}" type="pres">
      <dgm:prSet presAssocID="{CB4B3AAF-78EF-42A0-9304-FC665958819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79BFA03-4326-6E48-9463-BFE1E3B6F712}" type="presOf" srcId="{ED86EBDC-9EA5-491A-BCFB-3925D95AEFC3}" destId="{EA7D8090-E1A7-0B43-837D-47377FC8CBF8}" srcOrd="0" destOrd="2" presId="urn:microsoft.com/office/officeart/2005/8/layout/list1"/>
    <dgm:cxn modelId="{A9D45715-F2B4-BE45-9E96-4D6528C98794}" type="presOf" srcId="{E7D567D5-1796-44F7-934B-858CD3EBA44E}" destId="{04AA559D-2FE1-AB46-826A-23FA7D9C0845}" srcOrd="0" destOrd="1" presId="urn:microsoft.com/office/officeart/2005/8/layout/list1"/>
    <dgm:cxn modelId="{A6FDEA3A-A68A-47AD-83D6-1512DC00D344}" srcId="{CB4B3AAF-78EF-42A0-9304-FC6659588192}" destId="{ED86EBDC-9EA5-491A-BCFB-3925D95AEFC3}" srcOrd="2" destOrd="0" parTransId="{EAB26ED7-FCA6-437F-B8B8-6B7DEA6F3FC9}" sibTransId="{BDF7BF6F-C653-43B9-8664-D70D69584676}"/>
    <dgm:cxn modelId="{A90E6E4E-0F7A-42C9-9056-B2A3ACF1F852}" srcId="{976BA396-3A64-4F39-922F-2627E59F08A4}" destId="{508813D7-E60A-4904-9595-1BD1D1647770}" srcOrd="0" destOrd="0" parTransId="{D92D7B9A-A537-4072-A19E-98F481004B0A}" sibTransId="{215AC5B3-8587-4226-BCAE-7E61251A22BA}"/>
    <dgm:cxn modelId="{17729650-CE92-CA47-8FB2-3556065B8A6F}" type="presOf" srcId="{0B733023-F4BA-4CBE-905D-82077129308D}" destId="{CBD2D07B-ACF2-0B45-AB4C-4E1AFE3C7868}" srcOrd="1" destOrd="0" presId="urn:microsoft.com/office/officeart/2005/8/layout/list1"/>
    <dgm:cxn modelId="{5DF3235D-E68B-4E56-92F1-2E9BDB09BABB}" srcId="{CB4B3AAF-78EF-42A0-9304-FC6659588192}" destId="{3214108E-8B98-4935-A154-C91DDA584FC5}" srcOrd="1" destOrd="0" parTransId="{186CB84E-439C-4D55-B45B-0C8ED33D601E}" sibTransId="{59D17238-045C-42FA-ADCB-C30A116EAEE5}"/>
    <dgm:cxn modelId="{3994F865-725A-9C47-848C-BD4B73F3FD95}" type="presOf" srcId="{63831543-2891-45FF-BE8F-6176265559D9}" destId="{04AA559D-2FE1-AB46-826A-23FA7D9C0845}" srcOrd="0" destOrd="2" presId="urn:microsoft.com/office/officeart/2005/8/layout/list1"/>
    <dgm:cxn modelId="{58350366-EBA3-E342-8AEF-26AAAA3C8794}" type="presOf" srcId="{508813D7-E60A-4904-9595-1BD1D1647770}" destId="{189EDBCA-FEE8-5B4B-9498-66697BF4A6A9}" srcOrd="0" destOrd="0" presId="urn:microsoft.com/office/officeart/2005/8/layout/list1"/>
    <dgm:cxn modelId="{3E940E6B-D622-A34A-B180-745E8B238C24}" type="presOf" srcId="{877136EF-826C-4697-A44F-8ED1B9E0739F}" destId="{EA7D8090-E1A7-0B43-837D-47377FC8CBF8}" srcOrd="0" destOrd="3" presId="urn:microsoft.com/office/officeart/2005/8/layout/list1"/>
    <dgm:cxn modelId="{0A16696E-B120-48B4-A837-3A37BC506A19}" srcId="{0B733023-F4BA-4CBE-905D-82077129308D}" destId="{63831543-2891-45FF-BE8F-6176265559D9}" srcOrd="2" destOrd="0" parTransId="{E0FA9066-371A-42EC-9886-C31356928580}" sibTransId="{943C50CB-E405-4DC6-B3DD-7781978F21D0}"/>
    <dgm:cxn modelId="{94B4906F-F3B0-2040-918A-11F3D1C3AFE5}" type="presOf" srcId="{3F96813A-9434-4AC3-9816-0317873EE96A}" destId="{EA7D8090-E1A7-0B43-837D-47377FC8CBF8}" srcOrd="0" destOrd="0" presId="urn:microsoft.com/office/officeart/2005/8/layout/list1"/>
    <dgm:cxn modelId="{6722D271-6FF5-43AA-9632-DA9C5348CCDE}" srcId="{0B733023-F4BA-4CBE-905D-82077129308D}" destId="{CD3AA90F-6DD3-4E34-B16F-793C4319153E}" srcOrd="0" destOrd="0" parTransId="{89ACD8FB-F295-4D16-8569-70FE862DC20C}" sibTransId="{7DF1C836-5123-4E15-AB3F-004442317D23}"/>
    <dgm:cxn modelId="{624C0778-061F-49E2-AA4F-D3EF449B6160}" srcId="{CB4B3AAF-78EF-42A0-9304-FC6659588192}" destId="{877136EF-826C-4697-A44F-8ED1B9E0739F}" srcOrd="3" destOrd="0" parTransId="{ECB2E619-5671-4E05-AF6A-8D0A2C2EC564}" sibTransId="{135BFD9A-4F15-4B2E-BC8B-F4D79DDFC406}"/>
    <dgm:cxn modelId="{9ECC457A-33C4-3A4A-A14D-7D4C6A616F60}" type="presOf" srcId="{508813D7-E60A-4904-9595-1BD1D1647770}" destId="{A34DCA2E-9A8E-3A4E-A717-E77144B88A22}" srcOrd="1" destOrd="0" presId="urn:microsoft.com/office/officeart/2005/8/layout/list1"/>
    <dgm:cxn modelId="{AD31EC8D-AE92-49AC-99EE-B29D75035A76}" srcId="{976BA396-3A64-4F39-922F-2627E59F08A4}" destId="{0B733023-F4BA-4CBE-905D-82077129308D}" srcOrd="1" destOrd="0" parTransId="{42AC301D-C007-4576-9354-B5E02727B927}" sibTransId="{CB7B3977-63E1-4C65-9150-90320E177711}"/>
    <dgm:cxn modelId="{2E5A3397-090B-734B-A363-FCD83F2A6387}" type="presOf" srcId="{CB4B3AAF-78EF-42A0-9304-FC6659588192}" destId="{1DF2B505-F9A1-5E42-8FB3-DF73DDDDCEB7}" srcOrd="0" destOrd="0" presId="urn:microsoft.com/office/officeart/2005/8/layout/list1"/>
    <dgm:cxn modelId="{1DAFB0B8-5E0B-4496-931F-1E71024CDEEB}" srcId="{976BA396-3A64-4F39-922F-2627E59F08A4}" destId="{CB4B3AAF-78EF-42A0-9304-FC6659588192}" srcOrd="2" destOrd="0" parTransId="{B834A3F1-23E7-4805-8743-D20C814ECBBB}" sibTransId="{54BF1064-ABD8-4F7A-9D32-A087E638F37D}"/>
    <dgm:cxn modelId="{057641BD-EF5D-8D43-A072-56DADDE802D1}" type="presOf" srcId="{0B733023-F4BA-4CBE-905D-82077129308D}" destId="{505A94D7-8224-9845-93A0-4A6E639E19A6}" srcOrd="0" destOrd="0" presId="urn:microsoft.com/office/officeart/2005/8/layout/list1"/>
    <dgm:cxn modelId="{0DFDE7BD-92E0-9C4F-AB5B-0F6DF578915C}" type="presOf" srcId="{CB4B3AAF-78EF-42A0-9304-FC6659588192}" destId="{B120B2E8-53B1-4140-9FDC-467F8DF37EE0}" srcOrd="1" destOrd="0" presId="urn:microsoft.com/office/officeart/2005/8/layout/list1"/>
    <dgm:cxn modelId="{9E74B0D9-5A41-C74E-AAA0-1609DBDFD025}" type="presOf" srcId="{976BA396-3A64-4F39-922F-2627E59F08A4}" destId="{2E0CB471-B7EB-554A-AE1A-03E1323265A6}" srcOrd="0" destOrd="0" presId="urn:microsoft.com/office/officeart/2005/8/layout/list1"/>
    <dgm:cxn modelId="{BFB325E0-61DF-469A-8EAC-FBF43183BA8F}" srcId="{CB4B3AAF-78EF-42A0-9304-FC6659588192}" destId="{3F96813A-9434-4AC3-9816-0317873EE96A}" srcOrd="0" destOrd="0" parTransId="{D8EA0C26-6B56-4651-9AA5-447632132EAD}" sibTransId="{0B3326BD-83E2-4F61-A2FB-8FA8FEB6AEB8}"/>
    <dgm:cxn modelId="{5BC379E3-C0FA-FE47-B5C5-39447BD7E077}" type="presOf" srcId="{CD3AA90F-6DD3-4E34-B16F-793C4319153E}" destId="{04AA559D-2FE1-AB46-826A-23FA7D9C0845}" srcOrd="0" destOrd="0" presId="urn:microsoft.com/office/officeart/2005/8/layout/list1"/>
    <dgm:cxn modelId="{A11F19E7-ED07-044B-BD1B-BD7ADCD090CE}" type="presOf" srcId="{3214108E-8B98-4935-A154-C91DDA584FC5}" destId="{EA7D8090-E1A7-0B43-837D-47377FC8CBF8}" srcOrd="0" destOrd="1" presId="urn:microsoft.com/office/officeart/2005/8/layout/list1"/>
    <dgm:cxn modelId="{F3EE5EF3-5612-49A3-9813-7F10FEF27F1D}" srcId="{0B733023-F4BA-4CBE-905D-82077129308D}" destId="{E7D567D5-1796-44F7-934B-858CD3EBA44E}" srcOrd="1" destOrd="0" parTransId="{C9541C2B-6120-4096-BC62-802CEF67F154}" sibTransId="{5DBA41E8-AEFB-42D5-AAD3-76792D7D7DEE}"/>
    <dgm:cxn modelId="{DB563606-C277-C54A-9DB9-291066DA4D36}" type="presParOf" srcId="{2E0CB471-B7EB-554A-AE1A-03E1323265A6}" destId="{5F40C223-7FA9-A149-B9A7-A6A69FCD01A3}" srcOrd="0" destOrd="0" presId="urn:microsoft.com/office/officeart/2005/8/layout/list1"/>
    <dgm:cxn modelId="{651D4EC5-1697-1044-B419-58A82C743876}" type="presParOf" srcId="{5F40C223-7FA9-A149-B9A7-A6A69FCD01A3}" destId="{189EDBCA-FEE8-5B4B-9498-66697BF4A6A9}" srcOrd="0" destOrd="0" presId="urn:microsoft.com/office/officeart/2005/8/layout/list1"/>
    <dgm:cxn modelId="{923E3B32-9BFB-6E41-BC58-76BC1C42A7AE}" type="presParOf" srcId="{5F40C223-7FA9-A149-B9A7-A6A69FCD01A3}" destId="{A34DCA2E-9A8E-3A4E-A717-E77144B88A22}" srcOrd="1" destOrd="0" presId="urn:microsoft.com/office/officeart/2005/8/layout/list1"/>
    <dgm:cxn modelId="{9A7A5CA7-95BA-064F-AC3D-6B20CE2BB050}" type="presParOf" srcId="{2E0CB471-B7EB-554A-AE1A-03E1323265A6}" destId="{516D0C24-AAF1-A548-9EB3-2040D92DEB78}" srcOrd="1" destOrd="0" presId="urn:microsoft.com/office/officeart/2005/8/layout/list1"/>
    <dgm:cxn modelId="{B7A21A7D-89CB-4C4C-B1EF-D6E9B9168065}" type="presParOf" srcId="{2E0CB471-B7EB-554A-AE1A-03E1323265A6}" destId="{A8CD305D-1413-3048-930F-53C88540095D}" srcOrd="2" destOrd="0" presId="urn:microsoft.com/office/officeart/2005/8/layout/list1"/>
    <dgm:cxn modelId="{63C350F4-AAB7-604D-AE5A-4DC0B96F5209}" type="presParOf" srcId="{2E0CB471-B7EB-554A-AE1A-03E1323265A6}" destId="{70DE49E7-20B5-5A4F-BC9F-42DDF138B197}" srcOrd="3" destOrd="0" presId="urn:microsoft.com/office/officeart/2005/8/layout/list1"/>
    <dgm:cxn modelId="{A57CC429-8ED4-E94F-9857-B37CE97E1050}" type="presParOf" srcId="{2E0CB471-B7EB-554A-AE1A-03E1323265A6}" destId="{3FEDFE30-0A29-AC40-B3B4-D674BCFCCBB3}" srcOrd="4" destOrd="0" presId="urn:microsoft.com/office/officeart/2005/8/layout/list1"/>
    <dgm:cxn modelId="{1B6BD33F-74CF-4C42-BAEE-7733D1D96C5C}" type="presParOf" srcId="{3FEDFE30-0A29-AC40-B3B4-D674BCFCCBB3}" destId="{505A94D7-8224-9845-93A0-4A6E639E19A6}" srcOrd="0" destOrd="0" presId="urn:microsoft.com/office/officeart/2005/8/layout/list1"/>
    <dgm:cxn modelId="{DF03DBA4-2AE9-FF4A-997F-21F840B7FA04}" type="presParOf" srcId="{3FEDFE30-0A29-AC40-B3B4-D674BCFCCBB3}" destId="{CBD2D07B-ACF2-0B45-AB4C-4E1AFE3C7868}" srcOrd="1" destOrd="0" presId="urn:microsoft.com/office/officeart/2005/8/layout/list1"/>
    <dgm:cxn modelId="{9C7A00A4-511B-4A44-91BC-0236CAB19BB8}" type="presParOf" srcId="{2E0CB471-B7EB-554A-AE1A-03E1323265A6}" destId="{A4455451-0EF2-B149-8CE2-7CA6CE5B1326}" srcOrd="5" destOrd="0" presId="urn:microsoft.com/office/officeart/2005/8/layout/list1"/>
    <dgm:cxn modelId="{6EADC66E-96FA-344D-B87C-0AEF6EDDECA5}" type="presParOf" srcId="{2E0CB471-B7EB-554A-AE1A-03E1323265A6}" destId="{04AA559D-2FE1-AB46-826A-23FA7D9C0845}" srcOrd="6" destOrd="0" presId="urn:microsoft.com/office/officeart/2005/8/layout/list1"/>
    <dgm:cxn modelId="{D1CA164D-34AE-9C4C-8701-FC7E9516A745}" type="presParOf" srcId="{2E0CB471-B7EB-554A-AE1A-03E1323265A6}" destId="{47EFE6B1-639B-B44E-9C8B-F8CEFB73C94F}" srcOrd="7" destOrd="0" presId="urn:microsoft.com/office/officeart/2005/8/layout/list1"/>
    <dgm:cxn modelId="{AFB19DF0-BADF-9347-AAE6-AFB4358BB7D3}" type="presParOf" srcId="{2E0CB471-B7EB-554A-AE1A-03E1323265A6}" destId="{6997FD9D-82B4-184F-9D2D-214D6DEB0DCA}" srcOrd="8" destOrd="0" presId="urn:microsoft.com/office/officeart/2005/8/layout/list1"/>
    <dgm:cxn modelId="{2E8AEA55-489E-F540-9AB2-BCE8968FAFEC}" type="presParOf" srcId="{6997FD9D-82B4-184F-9D2D-214D6DEB0DCA}" destId="{1DF2B505-F9A1-5E42-8FB3-DF73DDDDCEB7}" srcOrd="0" destOrd="0" presId="urn:microsoft.com/office/officeart/2005/8/layout/list1"/>
    <dgm:cxn modelId="{EE854112-3C7D-9444-B757-F6A89CC1DC24}" type="presParOf" srcId="{6997FD9D-82B4-184F-9D2D-214D6DEB0DCA}" destId="{B120B2E8-53B1-4140-9FDC-467F8DF37EE0}" srcOrd="1" destOrd="0" presId="urn:microsoft.com/office/officeart/2005/8/layout/list1"/>
    <dgm:cxn modelId="{8C44A2F5-4D22-D94A-AB1B-7F28CC145216}" type="presParOf" srcId="{2E0CB471-B7EB-554A-AE1A-03E1323265A6}" destId="{32B9D8FB-97F8-B64D-8303-952B93862B1A}" srcOrd="9" destOrd="0" presId="urn:microsoft.com/office/officeart/2005/8/layout/list1"/>
    <dgm:cxn modelId="{B93CED3F-A1BE-7F4A-A012-9AF84EBCEB9A}" type="presParOf" srcId="{2E0CB471-B7EB-554A-AE1A-03E1323265A6}" destId="{EA7D8090-E1A7-0B43-837D-47377FC8CBF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D305D-1413-3048-930F-53C88540095D}">
      <dsp:nvSpPr>
        <dsp:cNvPr id="0" name=""/>
        <dsp:cNvSpPr/>
      </dsp:nvSpPr>
      <dsp:spPr>
        <a:xfrm>
          <a:off x="0" y="252445"/>
          <a:ext cx="6158751" cy="428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DCA2E-9A8E-3A4E-A717-E77144B88A22}">
      <dsp:nvSpPr>
        <dsp:cNvPr id="0" name=""/>
        <dsp:cNvSpPr/>
      </dsp:nvSpPr>
      <dsp:spPr>
        <a:xfrm>
          <a:off x="307937" y="1525"/>
          <a:ext cx="4311126" cy="50184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50" tIns="0" rIns="162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Sign-up Using QR Code</a:t>
          </a:r>
        </a:p>
      </dsp:txBody>
      <dsp:txXfrm>
        <a:off x="332435" y="26023"/>
        <a:ext cx="4262130" cy="452844"/>
      </dsp:txXfrm>
    </dsp:sp>
    <dsp:sp modelId="{04AA559D-2FE1-AB46-826A-23FA7D9C0845}">
      <dsp:nvSpPr>
        <dsp:cNvPr id="0" name=""/>
        <dsp:cNvSpPr/>
      </dsp:nvSpPr>
      <dsp:spPr>
        <a:xfrm>
          <a:off x="0" y="1023565"/>
          <a:ext cx="6158751" cy="1285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50000"/>
              <a:hueOff val="-346085"/>
              <a:satOff val="3571"/>
              <a:lumOff val="287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988" tIns="354076" rIns="47798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Freshman, Sophomores, Transfer Students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Learn from Upperclassmen about anything you want!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Weekly Meetings (only an hour at max)</a:t>
          </a:r>
        </a:p>
      </dsp:txBody>
      <dsp:txXfrm>
        <a:off x="0" y="1023565"/>
        <a:ext cx="6158751" cy="1285199"/>
      </dsp:txXfrm>
    </dsp:sp>
    <dsp:sp modelId="{CBD2D07B-ACF2-0B45-AB4C-4E1AFE3C7868}">
      <dsp:nvSpPr>
        <dsp:cNvPr id="0" name=""/>
        <dsp:cNvSpPr/>
      </dsp:nvSpPr>
      <dsp:spPr>
        <a:xfrm>
          <a:off x="307937" y="772645"/>
          <a:ext cx="4311126" cy="501840"/>
        </a:xfrm>
        <a:prstGeom prst="roundRect">
          <a:avLst/>
        </a:prstGeom>
        <a:solidFill>
          <a:schemeClr val="accent2">
            <a:shade val="50000"/>
            <a:hueOff val="-365899"/>
            <a:satOff val="2915"/>
            <a:lumOff val="311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50" tIns="0" rIns="162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Mentees</a:t>
          </a:r>
        </a:p>
      </dsp:txBody>
      <dsp:txXfrm>
        <a:off x="332435" y="797143"/>
        <a:ext cx="4262130" cy="452844"/>
      </dsp:txXfrm>
    </dsp:sp>
    <dsp:sp modelId="{EA7D8090-E1A7-0B43-837D-47377FC8CBF8}">
      <dsp:nvSpPr>
        <dsp:cNvPr id="0" name=""/>
        <dsp:cNvSpPr/>
      </dsp:nvSpPr>
      <dsp:spPr>
        <a:xfrm>
          <a:off x="0" y="2651484"/>
          <a:ext cx="6158751" cy="15529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50000"/>
              <a:hueOff val="-346085"/>
              <a:satOff val="3571"/>
              <a:lumOff val="287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988" tIns="354076" rIns="47798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Junior and Senior Members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Help younger members grow and develop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Give back to Beta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Resume Builder</a:t>
          </a:r>
        </a:p>
      </dsp:txBody>
      <dsp:txXfrm>
        <a:off x="0" y="2651484"/>
        <a:ext cx="6158751" cy="1552949"/>
      </dsp:txXfrm>
    </dsp:sp>
    <dsp:sp modelId="{B120B2E8-53B1-4140-9FDC-467F8DF37EE0}">
      <dsp:nvSpPr>
        <dsp:cNvPr id="0" name=""/>
        <dsp:cNvSpPr/>
      </dsp:nvSpPr>
      <dsp:spPr>
        <a:xfrm>
          <a:off x="307937" y="2400565"/>
          <a:ext cx="4311126" cy="501840"/>
        </a:xfrm>
        <a:prstGeom prst="roundRect">
          <a:avLst/>
        </a:prstGeom>
        <a:solidFill>
          <a:schemeClr val="accent2">
            <a:shade val="50000"/>
            <a:hueOff val="-365899"/>
            <a:satOff val="2915"/>
            <a:lumOff val="311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50" tIns="0" rIns="162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Mentors</a:t>
          </a:r>
        </a:p>
      </dsp:txBody>
      <dsp:txXfrm>
        <a:off x="332435" y="2425063"/>
        <a:ext cx="4262130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7D2B0-F9F7-4AF0-8B73-CEFDED8603FA}" type="datetimeFigureOut">
              <a:t>9/5/24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6CEC2-7861-46D1-88DB-85943FC7E1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9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2" name="Google Shape;5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2" name="Google Shape;5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5434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2" name="Google Shape;5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7355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2" name="Google Shape;5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16287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2" name="Google Shape;5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80391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2" name="Google Shape;5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8938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2" name="Google Shape;5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1581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2" name="Google Shape;5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230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2" name="Google Shape;5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201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2" name="Google Shape;5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504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2" name="Google Shape;5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7543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2" name="Google Shape;5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028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48484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84848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8484"/>
              </a:buClr>
              <a:buSzPts val="1200"/>
              <a:buFont typeface="Arial"/>
              <a:buChar char="–"/>
              <a:defRPr sz="1600" b="0" i="0" u="none" strike="noStrike" cap="none">
                <a:solidFill>
                  <a:srgbClr val="848484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Clr>
                <a:srgbClr val="848484"/>
              </a:buClr>
              <a:buSzPts val="1100"/>
              <a:buFont typeface="Arial"/>
              <a:buChar char="•"/>
              <a:defRPr sz="1467" b="0" i="0" u="none" strike="noStrike" cap="none">
                <a:solidFill>
                  <a:srgbClr val="848484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48484"/>
              </a:buClr>
              <a:buSzPts val="1050"/>
              <a:buFont typeface="Arial"/>
              <a:buChar char="–"/>
              <a:defRPr sz="1400" b="0" i="0" u="none" strike="noStrike" cap="none">
                <a:solidFill>
                  <a:srgbClr val="848484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48484"/>
              </a:buClr>
              <a:buSzPts val="1050"/>
              <a:buFont typeface="Arial"/>
              <a:buChar char="»"/>
              <a:defRPr sz="1400" b="0" i="0" u="none" strike="noStrike" cap="none">
                <a:solidFill>
                  <a:srgbClr val="848484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914400" y="1498604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600"/>
              <a:buFont typeface="Roboto Slab"/>
              <a:buNone/>
              <a:defRPr sz="3467" b="0" i="0" u="none" strike="noStrike" cap="none">
                <a:solidFill>
                  <a:srgbClr val="191919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828800" y="3254378"/>
            <a:ext cx="8534400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17375E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17375E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7324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63" descr="MacBook-Pro-mockup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800" y="2281112"/>
            <a:ext cx="6422880" cy="399268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63"/>
          <p:cNvSpPr>
            <a:spLocks noGrp="1"/>
          </p:cNvSpPr>
          <p:nvPr>
            <p:ph type="pic" idx="2"/>
          </p:nvPr>
        </p:nvSpPr>
        <p:spPr>
          <a:xfrm>
            <a:off x="1641600" y="2568000"/>
            <a:ext cx="4752000" cy="29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8484"/>
              </a:buClr>
              <a:buSzPts val="1200"/>
              <a:buFont typeface="Arial"/>
              <a:buChar char="–"/>
              <a:defRPr sz="1600" b="0" i="0" u="none" strike="noStrike" cap="none">
                <a:solidFill>
                  <a:srgbClr val="848484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Clr>
                <a:srgbClr val="848484"/>
              </a:buClr>
              <a:buSzPts val="1100"/>
              <a:buFont typeface="Arial"/>
              <a:buChar char="•"/>
              <a:defRPr sz="1467" b="0" i="0" u="none" strike="noStrike" cap="none">
                <a:solidFill>
                  <a:srgbClr val="848484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48484"/>
              </a:buClr>
              <a:buSzPts val="1050"/>
              <a:buFont typeface="Arial"/>
              <a:buChar char="–"/>
              <a:defRPr sz="1400" b="0" i="0" u="none" strike="noStrike" cap="none">
                <a:solidFill>
                  <a:srgbClr val="848484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48484"/>
              </a:buClr>
              <a:buSzPts val="1050"/>
              <a:buFont typeface="Arial"/>
              <a:buChar char="»"/>
              <a:defRPr sz="1400" b="0" i="0" u="none" strike="noStrike" cap="none">
                <a:solidFill>
                  <a:srgbClr val="848484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3" name="Google Shape;363;p63"/>
          <p:cNvSpPr txBox="1">
            <a:spLocks noGrp="1"/>
          </p:cNvSpPr>
          <p:nvPr>
            <p:ph type="body" idx="1"/>
          </p:nvPr>
        </p:nvSpPr>
        <p:spPr>
          <a:xfrm>
            <a:off x="711200" y="558800"/>
            <a:ext cx="67056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>
              <a:lnSpc>
                <a:spcPct val="100000"/>
              </a:lnSpc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marR="0" lvl="1" indent="-304792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48484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84848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48484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84848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48484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84848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48484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84848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4" name="Google Shape;364;p63"/>
          <p:cNvSpPr txBox="1"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boto Slab"/>
              <a:buNone/>
              <a:defRPr sz="3467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1037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5"/>
          <p:cNvSpPr txBox="1">
            <a:spLocks noGrp="1"/>
          </p:cNvSpPr>
          <p:nvPr>
            <p:ph type="body" idx="1"/>
          </p:nvPr>
        </p:nvSpPr>
        <p:spPr>
          <a:xfrm>
            <a:off x="812800" y="2032000"/>
            <a:ext cx="10972800" cy="396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423323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48484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84848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marR="0" lvl="1" indent="-40639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8484"/>
              </a:buClr>
              <a:buSzPts val="1200"/>
              <a:buFont typeface="Arial"/>
              <a:buChar char="–"/>
              <a:defRPr sz="1600" b="0" i="0" u="none" strike="noStrike" cap="none">
                <a:solidFill>
                  <a:srgbClr val="848484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marR="0" lvl="2" indent="-397923" algn="l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Clr>
                <a:srgbClr val="848484"/>
              </a:buClr>
              <a:buSzPts val="1100"/>
              <a:buFont typeface="Arial"/>
              <a:buChar char="•"/>
              <a:defRPr sz="1467" b="0" i="0" u="none" strike="noStrike" cap="none">
                <a:solidFill>
                  <a:srgbClr val="848484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marR="0" lvl="3" indent="-39369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48484"/>
              </a:buClr>
              <a:buSzPts val="1050"/>
              <a:buFont typeface="Arial"/>
              <a:buChar char="–"/>
              <a:defRPr sz="1400" b="0" i="0" u="none" strike="noStrike" cap="none">
                <a:solidFill>
                  <a:srgbClr val="848484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marR="0" lvl="4" indent="-39369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48484"/>
              </a:buClr>
              <a:buSzPts val="1050"/>
              <a:buFont typeface="Arial"/>
              <a:buChar char="»"/>
              <a:defRPr sz="1400" b="0" i="0" u="none" strike="noStrike" cap="none">
                <a:solidFill>
                  <a:srgbClr val="848484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marR="0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Google Shape;325;p55"/>
          <p:cNvSpPr txBox="1">
            <a:spLocks noGrp="1"/>
          </p:cNvSpPr>
          <p:nvPr>
            <p:ph type="body" idx="2"/>
          </p:nvPr>
        </p:nvSpPr>
        <p:spPr>
          <a:xfrm>
            <a:off x="711200" y="558800"/>
            <a:ext cx="67056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>
              <a:lnSpc>
                <a:spcPct val="100000"/>
              </a:lnSpc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marR="0" lvl="1" indent="-304792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48484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84848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48484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84848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48484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84848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48484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84848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Google Shape;326;p55"/>
          <p:cNvSpPr txBox="1"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boto Slab"/>
              <a:buNone/>
              <a:defRPr sz="3467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053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docs.google.com/forms/d/e/1FAIpQLSf1Bor5H1pDdUQ7tjcNfrK_TyfxRhHPUMy5rYpquRzQHO_S-Q/viewfor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7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hyperlink" Target="mailto:tina.thankachan@temple.edu" TargetMode="Externa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thurwitz@temple.edu" TargetMode="External"/><Relationship Id="rId3" Type="http://schemas.openxmlformats.org/officeDocument/2006/relationships/hyperlink" Target="mailto:Maya.manders@temple.edu" TargetMode="External"/><Relationship Id="rId7" Type="http://schemas.openxmlformats.org/officeDocument/2006/relationships/hyperlink" Target="mailto:anthony.stevenson0002@temple.edu" TargetMode="External"/><Relationship Id="rId12" Type="http://schemas.openxmlformats.org/officeDocument/2006/relationships/image" Target="../media/image4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ackson.schweitzer@temple.edu" TargetMode="External"/><Relationship Id="rId11" Type="http://schemas.openxmlformats.org/officeDocument/2006/relationships/image" Target="../media/image40.png"/><Relationship Id="rId5" Type="http://schemas.openxmlformats.org/officeDocument/2006/relationships/hyperlink" Target="mailto:Jennifer.farhat@temple.edu" TargetMode="External"/><Relationship Id="rId10" Type="http://schemas.openxmlformats.org/officeDocument/2006/relationships/image" Target="../media/image2.png"/><Relationship Id="rId4" Type="http://schemas.openxmlformats.org/officeDocument/2006/relationships/hyperlink" Target="mailto:Nayana.santhosh@temple.edu" TargetMode="External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"/>
          <p:cNvSpPr txBox="1"/>
          <p:nvPr/>
        </p:nvSpPr>
        <p:spPr>
          <a:xfrm>
            <a:off x="3291520" y="4183339"/>
            <a:ext cx="5608957" cy="34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7" name="Google Shape;577;p1"/>
          <p:cNvCxnSpPr/>
          <p:nvPr/>
        </p:nvCxnSpPr>
        <p:spPr>
          <a:xfrm>
            <a:off x="5842000" y="3124200"/>
            <a:ext cx="508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78" name="Google Shape;57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3059" y="2514578"/>
            <a:ext cx="2859689" cy="28506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8CE00A-D0C2-AFD5-A49E-DE0F5CBA0CCC}"/>
              </a:ext>
            </a:extLst>
          </p:cNvPr>
          <p:cNvSpPr txBox="1"/>
          <p:nvPr/>
        </p:nvSpPr>
        <p:spPr>
          <a:xfrm>
            <a:off x="39253" y="337559"/>
            <a:ext cx="12113491" cy="1764457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kumimoji="0" lang="en-US" sz="5300" b="0" i="0" u="none" strike="noStrike" kern="0" cap="none" spc="0" normalizeH="0" baseline="0" noProof="0" dirty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Optima"/>
                <a:ea typeface="+mn-ea"/>
                <a:cs typeface="Arial"/>
                <a:sym typeface="Arial"/>
              </a:rPr>
              <a:t>Beta Alpha Psi </a:t>
            </a:r>
            <a:r>
              <a:rPr lang="en-US" sz="5300" kern="0" dirty="0">
                <a:solidFill>
                  <a:srgbClr val="0B0B0B"/>
                </a:solidFill>
                <a:latin typeface="Optima"/>
                <a:cs typeface="Arial"/>
                <a:sym typeface="Arial"/>
              </a:rPr>
              <a:t>and The Fox Accounting Association</a:t>
            </a:r>
            <a:endParaRPr kumimoji="0" lang="en-US" sz="5333" b="0" i="0" u="none" strike="noStrike" kern="0" cap="none" spc="0" normalizeH="0" baseline="0" noProof="0" dirty="0">
              <a:ln>
                <a:noFill/>
              </a:ln>
              <a:solidFill>
                <a:srgbClr val="0B0B0B"/>
              </a:solidFill>
              <a:effectLst/>
              <a:uLnTx/>
              <a:uFillTx/>
              <a:latin typeface="Optima"/>
              <a:ea typeface="+mn-ea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7BBDF-A16C-7B0F-90EC-7BC38D7B9F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 descr="Fox Accounting Association">
            <a:extLst>
              <a:ext uri="{FF2B5EF4-FFF2-40B4-BE49-F238E27FC236}">
                <a16:creationId xmlns:a16="http://schemas.microsoft.com/office/drawing/2014/main" id="{06567557-3472-D7EC-BA90-8C2C912DF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4045" y="1986002"/>
            <a:ext cx="3907847" cy="390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"/>
          <p:cNvSpPr txBox="1"/>
          <p:nvPr/>
        </p:nvSpPr>
        <p:spPr>
          <a:xfrm>
            <a:off x="3291520" y="4183339"/>
            <a:ext cx="5608957" cy="34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7" name="Google Shape;577;p1"/>
          <p:cNvCxnSpPr/>
          <p:nvPr/>
        </p:nvCxnSpPr>
        <p:spPr>
          <a:xfrm>
            <a:off x="5842000" y="3124200"/>
            <a:ext cx="508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58CE00A-D0C2-AFD5-A49E-DE0F5CBA0CCC}"/>
              </a:ext>
            </a:extLst>
          </p:cNvPr>
          <p:cNvSpPr txBox="1"/>
          <p:nvPr/>
        </p:nvSpPr>
        <p:spPr>
          <a:xfrm>
            <a:off x="39253" y="337559"/>
            <a:ext cx="12113491" cy="943785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0" i="0" u="none" strike="noStrike" kern="0" cap="none" spc="0" normalizeH="0" baseline="0" noProof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Optima"/>
                <a:ea typeface="+mn-ea"/>
                <a:cs typeface="Arial"/>
                <a:sym typeface="Arial"/>
              </a:rPr>
              <a:t>Upcoming Schedule: September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7BBDF-A16C-7B0F-90EC-7BC38D7B9F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 descr="Fox Accounting Association">
            <a:extLst>
              <a:ext uri="{FF2B5EF4-FFF2-40B4-BE49-F238E27FC236}">
                <a16:creationId xmlns:a16="http://schemas.microsoft.com/office/drawing/2014/main" id="{C6C9DFC7-8797-460C-9A69-A62D84FCE4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39" b="27667"/>
          <a:stretch/>
        </p:blipFill>
        <p:spPr bwMode="auto">
          <a:xfrm>
            <a:off x="9789511" y="5644896"/>
            <a:ext cx="2363233" cy="11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142C16-8793-EBE0-9637-3160DCD8706A}"/>
              </a:ext>
            </a:extLst>
          </p:cNvPr>
          <p:cNvSpPr txBox="1"/>
          <p:nvPr/>
        </p:nvSpPr>
        <p:spPr>
          <a:xfrm>
            <a:off x="7784757" y="29285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A calendar with a few days of work&#10;&#10;Description automatically generated with medium confidence">
            <a:extLst>
              <a:ext uri="{FF2B5EF4-FFF2-40B4-BE49-F238E27FC236}">
                <a16:creationId xmlns:a16="http://schemas.microsoft.com/office/drawing/2014/main" id="{6D711A14-0F3B-EAA2-2FF5-0912D6DB0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732" y="1281344"/>
            <a:ext cx="4920228" cy="5366425"/>
          </a:xfrm>
          <a:prstGeom prst="rect">
            <a:avLst/>
          </a:prstGeom>
        </p:spPr>
      </p:pic>
      <p:pic>
        <p:nvPicPr>
          <p:cNvPr id="11" name="Google Shape;578;p1">
            <a:extLst>
              <a:ext uri="{FF2B5EF4-FFF2-40B4-BE49-F238E27FC236}">
                <a16:creationId xmlns:a16="http://schemas.microsoft.com/office/drawing/2014/main" id="{7F8A53B7-ACC6-62F5-300E-9ECE4BFEBA1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253" y="5328907"/>
            <a:ext cx="1445955" cy="1529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qr code with a qr code in the center&#10;&#10;Description automatically generated">
            <a:extLst>
              <a:ext uri="{FF2B5EF4-FFF2-40B4-BE49-F238E27FC236}">
                <a16:creationId xmlns:a16="http://schemas.microsoft.com/office/drawing/2014/main" id="{2ECFDBDC-A872-B5E6-BB13-100835F594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668" y="2779789"/>
            <a:ext cx="2881752" cy="28392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B42A17-FC7E-0213-27F8-9CE327498B16}"/>
              </a:ext>
            </a:extLst>
          </p:cNvPr>
          <p:cNvSpPr txBox="1"/>
          <p:nvPr/>
        </p:nvSpPr>
        <p:spPr>
          <a:xfrm>
            <a:off x="7904887" y="1535539"/>
            <a:ext cx="2618987" cy="1123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Zoo Social Interest Form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Date: September 28</a:t>
            </a:r>
            <a:r>
              <a:rPr lang="en-US" sz="1400" baseline="30000" dirty="0"/>
              <a:t>th</a:t>
            </a:r>
            <a:r>
              <a:rPr lang="en-US" sz="1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Time: 12pm (subject to change)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4771B5-716C-770E-9910-7AE198426BA0}"/>
              </a:ext>
            </a:extLst>
          </p:cNvPr>
          <p:cNvSpPr txBox="1"/>
          <p:nvPr/>
        </p:nvSpPr>
        <p:spPr>
          <a:xfrm>
            <a:off x="7820668" y="5586261"/>
            <a:ext cx="27869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Here's the form if the QR doesn't work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0650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"/>
          <p:cNvSpPr txBox="1"/>
          <p:nvPr/>
        </p:nvSpPr>
        <p:spPr>
          <a:xfrm>
            <a:off x="3291520" y="4183339"/>
            <a:ext cx="5608957" cy="34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7" name="Google Shape;577;p1"/>
          <p:cNvCxnSpPr/>
          <p:nvPr/>
        </p:nvCxnSpPr>
        <p:spPr>
          <a:xfrm>
            <a:off x="5842000" y="3124200"/>
            <a:ext cx="508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58CE00A-D0C2-AFD5-A49E-DE0F5CBA0CCC}"/>
              </a:ext>
            </a:extLst>
          </p:cNvPr>
          <p:cNvSpPr txBox="1"/>
          <p:nvPr/>
        </p:nvSpPr>
        <p:spPr>
          <a:xfrm>
            <a:off x="39253" y="337559"/>
            <a:ext cx="12113491" cy="943785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0" i="0" u="none" strike="noStrike" kern="0" cap="none" spc="0" normalizeH="0" baseline="0" noProof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Optima"/>
                <a:ea typeface="+mn-ea"/>
                <a:cs typeface="Arial"/>
                <a:sym typeface="Arial"/>
              </a:rPr>
              <a:t>Mentorship Program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7BBDF-A16C-7B0F-90EC-7BC38D7B9F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8AF14D-88A3-372A-0D80-00B817727FA5}"/>
              </a:ext>
            </a:extLst>
          </p:cNvPr>
          <p:cNvSpPr txBox="1"/>
          <p:nvPr/>
        </p:nvSpPr>
        <p:spPr>
          <a:xfrm>
            <a:off x="8432613" y="1923562"/>
            <a:ext cx="3401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Optima" panose="02000503060000020004" pitchFamily="2" charset="0"/>
              </a:rPr>
              <a:t>Sign-up Link:</a:t>
            </a:r>
          </a:p>
        </p:txBody>
      </p:sp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9E1AD77-6B67-3D1D-5662-AB0C96278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009" y="2482627"/>
            <a:ext cx="3401424" cy="3401424"/>
          </a:xfrm>
          <a:prstGeom prst="rect">
            <a:avLst/>
          </a:prstGeom>
        </p:spPr>
      </p:pic>
      <p:pic>
        <p:nvPicPr>
          <p:cNvPr id="10" name="Google Shape;578;p1">
            <a:extLst>
              <a:ext uri="{FF2B5EF4-FFF2-40B4-BE49-F238E27FC236}">
                <a16:creationId xmlns:a16="http://schemas.microsoft.com/office/drawing/2014/main" id="{5B120B9B-A0DD-31B7-9724-83CBF011362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53" y="5328907"/>
            <a:ext cx="1445955" cy="15290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79" name="TextBox 4">
            <a:extLst>
              <a:ext uri="{FF2B5EF4-FFF2-40B4-BE49-F238E27FC236}">
                <a16:creationId xmlns:a16="http://schemas.microsoft.com/office/drawing/2014/main" id="{5FC4AE67-3463-CAA2-D680-D020BE15CC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2295541"/>
              </p:ext>
            </p:extLst>
          </p:nvPr>
        </p:nvGraphicFramePr>
        <p:xfrm>
          <a:off x="1697352" y="1618903"/>
          <a:ext cx="6158752" cy="420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076CB9D-32F2-424E-F7F1-AEFA475C2D01}"/>
              </a:ext>
            </a:extLst>
          </p:cNvPr>
          <p:cNvSpPr txBox="1"/>
          <p:nvPr/>
        </p:nvSpPr>
        <p:spPr>
          <a:xfrm>
            <a:off x="8432613" y="5840423"/>
            <a:ext cx="3401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If the QR doesn’t work, please reach out to Tina </a:t>
            </a:r>
            <a:r>
              <a:rPr lang="en-US" sz="1200" dirty="0" err="1"/>
              <a:t>Thankachan</a:t>
            </a:r>
            <a:r>
              <a:rPr lang="en-US" sz="1200" dirty="0"/>
              <a:t> at </a:t>
            </a:r>
            <a:r>
              <a:rPr lang="en-US" sz="1200" dirty="0">
                <a:hlinkClick r:id="rId10"/>
              </a:rPr>
              <a:t>tina.thankachan@temple.edu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2214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7" name="Google Shape;577;p1"/>
          <p:cNvCxnSpPr/>
          <p:nvPr/>
        </p:nvCxnSpPr>
        <p:spPr>
          <a:xfrm>
            <a:off x="5842000" y="3124200"/>
            <a:ext cx="508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58CE00A-D0C2-AFD5-A49E-DE0F5CBA0CCC}"/>
              </a:ext>
            </a:extLst>
          </p:cNvPr>
          <p:cNvSpPr txBox="1"/>
          <p:nvPr/>
        </p:nvSpPr>
        <p:spPr>
          <a:xfrm>
            <a:off x="39253" y="337559"/>
            <a:ext cx="12113491" cy="943785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0" i="0" u="none" strike="noStrike" kern="0" cap="none" spc="0" normalizeH="0" baseline="0" noProof="0" dirty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Optima"/>
                <a:ea typeface="+mn-ea"/>
                <a:cs typeface="Arial"/>
                <a:sym typeface="Arial"/>
              </a:rPr>
              <a:t>Dues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7BBDF-A16C-7B0F-90EC-7BC38D7B9F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E824AA-E28F-76F5-7126-D59AD1E8428A}"/>
              </a:ext>
            </a:extLst>
          </p:cNvPr>
          <p:cNvSpPr txBox="1"/>
          <p:nvPr/>
        </p:nvSpPr>
        <p:spPr>
          <a:xfrm>
            <a:off x="1130290" y="1720917"/>
            <a:ext cx="6158752" cy="31931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Optima"/>
              </a:rPr>
              <a:t>Joint Associate member &amp; FAA member: $35 </a:t>
            </a:r>
          </a:p>
          <a:p>
            <a:pPr marL="285750" indent="-285750" fontAlgn="base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Optima"/>
              </a:rPr>
              <a:t>Candidate member: $75 (national fee) **</a:t>
            </a:r>
          </a:p>
          <a:p>
            <a:pPr rtl="0">
              <a:spcBef>
                <a:spcPts val="280"/>
              </a:spcBef>
              <a:spcAft>
                <a:spcPts val="0"/>
              </a:spcAft>
            </a:pPr>
            <a:endParaRPr lang="en-US" dirty="0">
              <a:latin typeface="Optima"/>
            </a:endParaRPr>
          </a:p>
          <a:p>
            <a:pPr rtl="0">
              <a:spcBef>
                <a:spcPts val="280"/>
              </a:spcBef>
              <a:spcAft>
                <a:spcPts val="0"/>
              </a:spcAft>
            </a:pPr>
            <a:endParaRPr lang="en-US" dirty="0">
              <a:latin typeface="Optima"/>
            </a:endParaRPr>
          </a:p>
          <a:p>
            <a:pPr rtl="0">
              <a:spcBef>
                <a:spcPts val="280"/>
              </a:spcBef>
              <a:spcAft>
                <a:spcPts val="0"/>
              </a:spcAft>
            </a:pPr>
            <a:endParaRPr lang="en-US" dirty="0">
              <a:latin typeface="Optima"/>
            </a:endParaRPr>
          </a:p>
          <a:p>
            <a:pPr rtl="0">
              <a:spcBef>
                <a:spcPts val="280"/>
              </a:spcBef>
              <a:spcAft>
                <a:spcPts val="0"/>
              </a:spcAft>
            </a:pPr>
            <a:endParaRPr lang="en-US" dirty="0">
              <a:latin typeface="Optima"/>
            </a:endParaRPr>
          </a:p>
          <a:p>
            <a:pPr rtl="0">
              <a:spcBef>
                <a:spcPts val="280"/>
              </a:spcBef>
              <a:spcAft>
                <a:spcPts val="0"/>
              </a:spcAft>
            </a:pPr>
            <a:r>
              <a:rPr lang="en-US" dirty="0">
                <a:latin typeface="Optima"/>
              </a:rPr>
              <a:t>** If you do not complete the candidacy process successfully in ONE YEAR, you will have to pay this fee again. </a:t>
            </a:r>
          </a:p>
          <a:p>
            <a:pPr marL="457200">
              <a:spcBef>
                <a:spcPts val="280"/>
              </a:spcBef>
            </a:pPr>
            <a:r>
              <a:rPr lang="en-US" dirty="0">
                <a:latin typeface="Optima"/>
              </a:rPr>
              <a:t>** Dues are nonrefundable 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Fox Accounting Association">
            <a:extLst>
              <a:ext uri="{FF2B5EF4-FFF2-40B4-BE49-F238E27FC236}">
                <a16:creationId xmlns:a16="http://schemas.microsoft.com/office/drawing/2014/main" id="{4D818012-A53A-30E2-40A2-B5B7EAA5E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39" b="27667"/>
          <a:stretch/>
        </p:blipFill>
        <p:spPr bwMode="auto">
          <a:xfrm>
            <a:off x="9789511" y="5644896"/>
            <a:ext cx="2363233" cy="11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enmo - Apps on Google Play">
            <a:extLst>
              <a:ext uri="{FF2B5EF4-FFF2-40B4-BE49-F238E27FC236}">
                <a16:creationId xmlns:a16="http://schemas.microsoft.com/office/drawing/2014/main" id="{B384A312-97CA-D044-D9C8-8F1515C20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3098" y="170238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49CF4F-893F-8FB5-056C-170F8BDE7B75}"/>
              </a:ext>
            </a:extLst>
          </p:cNvPr>
          <p:cNvSpPr txBox="1"/>
          <p:nvPr/>
        </p:nvSpPr>
        <p:spPr>
          <a:xfrm>
            <a:off x="8323098" y="4912974"/>
            <a:ext cx="2857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B6E76"/>
                </a:solidFill>
                <a:effectLst/>
                <a:latin typeface="Scto Grotesk A"/>
              </a:rPr>
              <a:t>BAP: Jennifer-Farhat12</a:t>
            </a:r>
          </a:p>
          <a:p>
            <a:r>
              <a:rPr lang="en-US" dirty="0">
                <a:solidFill>
                  <a:srgbClr val="6B6E76"/>
                </a:solidFill>
                <a:latin typeface="Scto Grotesk A"/>
              </a:rPr>
              <a:t>Joint: FAA2023-2024</a:t>
            </a:r>
            <a:endParaRPr lang="en-US" dirty="0"/>
          </a:p>
        </p:txBody>
      </p:sp>
      <p:pic>
        <p:nvPicPr>
          <p:cNvPr id="10" name="Google Shape;578;p1">
            <a:extLst>
              <a:ext uri="{FF2B5EF4-FFF2-40B4-BE49-F238E27FC236}">
                <a16:creationId xmlns:a16="http://schemas.microsoft.com/office/drawing/2014/main" id="{8BE7A498-CAF6-C8A6-EE92-2585E759BBA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253" y="5328907"/>
            <a:ext cx="1445955" cy="1529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2849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A7738B4-E1C0-B329-F56E-7A00608A20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" name="Picture 1" descr="Fox Accounting Association">
            <a:extLst>
              <a:ext uri="{FF2B5EF4-FFF2-40B4-BE49-F238E27FC236}">
                <a16:creationId xmlns:a16="http://schemas.microsoft.com/office/drawing/2014/main" id="{28F714B0-0014-A649-EEAF-28AA7F3EB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39" b="27667"/>
          <a:stretch/>
        </p:blipFill>
        <p:spPr bwMode="auto">
          <a:xfrm>
            <a:off x="9789511" y="5644896"/>
            <a:ext cx="2363233" cy="11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BBDCC7-2C8F-B921-EC4D-E926379AB911}"/>
              </a:ext>
            </a:extLst>
          </p:cNvPr>
          <p:cNvSpPr txBox="1"/>
          <p:nvPr/>
        </p:nvSpPr>
        <p:spPr>
          <a:xfrm>
            <a:off x="690777" y="896234"/>
            <a:ext cx="355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i="0" u="sng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Beta Alpha Psi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200" b="1" i="0" u="sng" strike="noStrik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Maya Manders | President </a:t>
            </a:r>
            <a:endParaRPr lang="en-US" b="0" i="0" u="none" strike="noStrik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sng" strike="noStrike" dirty="0">
                <a:solidFill>
                  <a:srgbClr val="0078D7"/>
                </a:solidFill>
                <a:effectLst/>
                <a:latin typeface="Aptos" panose="020B0004020202020204" pitchFamily="34" charset="0"/>
                <a:hlinkClick r:id="rId3"/>
              </a:rPr>
              <a:t>Maya.manders@temple.edu</a:t>
            </a:r>
            <a:r>
              <a:rPr lang="en-US" sz="1800" b="0" i="0" u="sng" strike="noStrike" dirty="0">
                <a:solidFill>
                  <a:srgbClr val="0078D7"/>
                </a:solidFill>
                <a:effectLst/>
                <a:latin typeface="Aptos" panose="020B0004020202020204" pitchFamily="34" charset="0"/>
              </a:rPr>
              <a:t> </a:t>
            </a:r>
            <a:endParaRPr lang="en-US" b="0" i="0" u="none" strike="noStrik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 </a:t>
            </a:r>
            <a:endParaRPr lang="en-US" b="0" i="0" u="none" strike="noStrik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Nayana Santhosh | Vice President </a:t>
            </a:r>
            <a:endParaRPr lang="en-US" b="0" i="0" u="none" strike="noStrik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sng" strike="noStrike" dirty="0">
                <a:solidFill>
                  <a:srgbClr val="0078D7"/>
                </a:solidFill>
                <a:effectLst/>
                <a:latin typeface="Aptos" panose="020B0004020202020204" pitchFamily="34" charset="0"/>
                <a:hlinkClick r:id="rId4" tooltip="mailto:Nayana.santhosh@temple.edu"/>
              </a:rPr>
              <a:t>Nayana.santhosh@temple.edu</a:t>
            </a:r>
            <a:endParaRPr lang="en-US" b="0" i="0" u="none" strike="noStrik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 </a:t>
            </a:r>
            <a:endParaRPr lang="en-US" b="0" i="0" u="none" strike="noStrik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Jennifer Farhat | Treasurer </a:t>
            </a:r>
            <a:endParaRPr lang="en-US" b="0" i="0" u="none" strike="noStrik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sng" strike="noStrike" dirty="0">
                <a:solidFill>
                  <a:srgbClr val="0078D7"/>
                </a:solidFill>
                <a:effectLst/>
                <a:latin typeface="Aptos" panose="020B0004020202020204" pitchFamily="34" charset="0"/>
                <a:hlinkClick r:id="rId5" tooltip="mailto:Jennifer.farhat@temple.edu"/>
              </a:rPr>
              <a:t>Jennifer.farhat@temple.edu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  </a:t>
            </a:r>
            <a:endParaRPr lang="en-US" b="0" i="0" u="none" strike="noStrik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634DA8-6BA5-476E-F940-D424B360FC97}"/>
              </a:ext>
            </a:extLst>
          </p:cNvPr>
          <p:cNvSpPr txBox="1"/>
          <p:nvPr/>
        </p:nvSpPr>
        <p:spPr>
          <a:xfrm>
            <a:off x="7781560" y="905317"/>
            <a:ext cx="40159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sng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Fox Accounting Association</a:t>
            </a:r>
          </a:p>
          <a:p>
            <a:endParaRPr lang="en-US" sz="1200" dirty="0">
              <a:solidFill>
                <a:srgbClr val="212121"/>
              </a:solidFill>
              <a:latin typeface="Aptos"/>
            </a:endParaRPr>
          </a:p>
          <a:p>
            <a:r>
              <a:rPr lang="en-US" dirty="0">
                <a:solidFill>
                  <a:srgbClr val="212121"/>
                </a:solidFill>
                <a:latin typeface="Aptos"/>
              </a:rPr>
              <a:t>Jack Schweitzer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ptos"/>
              </a:rPr>
              <a:t> | President </a:t>
            </a:r>
            <a:endParaRPr lang="en-US" b="0" i="0" u="none" strike="noStrike" dirty="0">
              <a:solidFill>
                <a:srgbClr val="212121"/>
              </a:solidFill>
              <a:effectLst/>
              <a:latin typeface="Aptos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0078D7"/>
                </a:solidFill>
                <a:latin typeface="Aptos"/>
                <a:hlinkClick r:id="rId6"/>
              </a:rPr>
              <a:t>Jackson.schweitzer@temple.edu</a:t>
            </a:r>
            <a:r>
              <a:rPr lang="en-US" u="sng" dirty="0">
                <a:solidFill>
                  <a:srgbClr val="0078D7"/>
                </a:solidFill>
                <a:latin typeface="Aptos"/>
              </a:rPr>
              <a:t> </a:t>
            </a:r>
            <a:endParaRPr lang="en-US" dirty="0"/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b="0" i="0" u="none" strike="noStrik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r>
              <a:rPr lang="en-US" dirty="0">
                <a:solidFill>
                  <a:srgbClr val="212121"/>
                </a:solidFill>
                <a:latin typeface="Aptos"/>
              </a:rPr>
              <a:t>Anthony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ptos"/>
              </a:rPr>
              <a:t> </a:t>
            </a:r>
            <a:r>
              <a:rPr lang="en-US" dirty="0">
                <a:solidFill>
                  <a:srgbClr val="212121"/>
                </a:solidFill>
                <a:latin typeface="Aptos"/>
              </a:rPr>
              <a:t>Stevenson 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ptos"/>
              </a:rPr>
              <a:t>| Vice President </a:t>
            </a:r>
            <a:endParaRPr lang="en-US" b="0" i="0" u="none" strike="noStrike" dirty="0">
              <a:solidFill>
                <a:srgbClr val="212121"/>
              </a:solidFill>
              <a:effectLst/>
              <a:latin typeface="Aptos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0078D7"/>
                </a:solidFill>
                <a:ea typeface="+mn-lt"/>
                <a:cs typeface="+mn-lt"/>
                <a:hlinkClick r:id="rId7"/>
              </a:rPr>
              <a:t>anthony.stevenson0002@temple.edu</a:t>
            </a:r>
            <a:r>
              <a:rPr lang="en-US" u="sng" dirty="0">
                <a:solidFill>
                  <a:srgbClr val="0078D7"/>
                </a:solidFill>
                <a:ea typeface="+mn-lt"/>
                <a:cs typeface="+mn-lt"/>
              </a:rPr>
              <a:t>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u="sng" dirty="0"/>
          </a:p>
          <a:p>
            <a:r>
              <a:rPr lang="en-US" dirty="0">
                <a:solidFill>
                  <a:srgbClr val="212121"/>
                </a:solidFill>
                <a:latin typeface="Aptos"/>
              </a:rPr>
              <a:t>Troy Hurwitz 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ptos"/>
              </a:rPr>
              <a:t>| Treasurer </a:t>
            </a:r>
            <a:endParaRPr lang="en-US" dirty="0">
              <a:latin typeface="Aptos"/>
            </a:endParaRPr>
          </a:p>
          <a:p>
            <a:r>
              <a:rPr lang="en-US" u="sng" dirty="0">
                <a:solidFill>
                  <a:srgbClr val="0078D7"/>
                </a:solidFill>
                <a:latin typeface="Aptos" panose="020B0004020202020204" pitchFamily="34" charset="0"/>
                <a:hlinkClick r:id="rId8"/>
              </a:rPr>
              <a:t>thurwitz@temple.edu</a:t>
            </a:r>
            <a:r>
              <a:rPr lang="en-US" u="sng" dirty="0">
                <a:solidFill>
                  <a:srgbClr val="0078D7"/>
                </a:solidFill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12" name="Picture 11" descr="A computer with a qr code on the screen&#10;&#10;Description automatically generated">
            <a:extLst>
              <a:ext uri="{FF2B5EF4-FFF2-40B4-BE49-F238E27FC236}">
                <a16:creationId xmlns:a16="http://schemas.microsoft.com/office/drawing/2014/main" id="{FEAE810D-E055-9C62-2A0B-6ED3D535F3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200" y="3853230"/>
            <a:ext cx="4672949" cy="2919179"/>
          </a:xfrm>
          <a:prstGeom prst="rect">
            <a:avLst/>
          </a:prstGeom>
        </p:spPr>
      </p:pic>
      <p:pic>
        <p:nvPicPr>
          <p:cNvPr id="15" name="Google Shape;578;p1">
            <a:extLst>
              <a:ext uri="{FF2B5EF4-FFF2-40B4-BE49-F238E27FC236}">
                <a16:creationId xmlns:a16="http://schemas.microsoft.com/office/drawing/2014/main" id="{B8CBA502-45B8-E995-715B-975D0B49B0C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9253" y="5330952"/>
            <a:ext cx="1445955" cy="152704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931920F-5B17-F3E5-6126-D9B5D377FD10}"/>
              </a:ext>
            </a:extLst>
          </p:cNvPr>
          <p:cNvSpPr txBox="1"/>
          <p:nvPr/>
        </p:nvSpPr>
        <p:spPr>
          <a:xfrm>
            <a:off x="4641316" y="3038253"/>
            <a:ext cx="212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212121"/>
                </a:solidFill>
                <a:latin typeface="Aptos" panose="020B0004020202020204" pitchFamily="34" charset="0"/>
              </a:rPr>
              <a:t>LinkTree</a:t>
            </a:r>
            <a:r>
              <a:rPr lang="en-US" dirty="0">
                <a:solidFill>
                  <a:srgbClr val="212121"/>
                </a:solidFill>
                <a:latin typeface="Aptos" panose="020B0004020202020204" pitchFamily="34" charset="0"/>
              </a:rPr>
              <a:t> QR Code</a:t>
            </a:r>
          </a:p>
        </p:txBody>
      </p:sp>
      <p:pic>
        <p:nvPicPr>
          <p:cNvPr id="18" name="Graphic 17" descr="Arrow: Clockwise curve with solid fill">
            <a:extLst>
              <a:ext uri="{FF2B5EF4-FFF2-40B4-BE49-F238E27FC236}">
                <a16:creationId xmlns:a16="http://schemas.microsoft.com/office/drawing/2014/main" id="{7CD58729-0CF1-A76C-53DC-BB043E955C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2306183">
            <a:off x="6347427" y="3142669"/>
            <a:ext cx="776684" cy="914400"/>
          </a:xfrm>
          <a:prstGeom prst="rect">
            <a:avLst/>
          </a:prstGeom>
        </p:spPr>
      </p:pic>
      <p:sp>
        <p:nvSpPr>
          <p:cNvPr id="20" name="Graphic 18" descr="Arrow: Clockwise curve with solid fill">
            <a:extLst>
              <a:ext uri="{FF2B5EF4-FFF2-40B4-BE49-F238E27FC236}">
                <a16:creationId xmlns:a16="http://schemas.microsoft.com/office/drawing/2014/main" id="{2C11A4EC-507C-8454-6F25-91F5D9720CF7}"/>
              </a:ext>
            </a:extLst>
          </p:cNvPr>
          <p:cNvSpPr/>
          <p:nvPr/>
        </p:nvSpPr>
        <p:spPr>
          <a:xfrm rot="9789307" flipH="1">
            <a:off x="4362096" y="3253165"/>
            <a:ext cx="428519" cy="754483"/>
          </a:xfrm>
          <a:custGeom>
            <a:avLst/>
            <a:gdLst>
              <a:gd name="connsiteX0" fmla="*/ 552450 w 552450"/>
              <a:gd name="connsiteY0" fmla="*/ 704876 h 704876"/>
              <a:gd name="connsiteX1" fmla="*/ 323850 w 552450"/>
              <a:gd name="connsiteY1" fmla="*/ 228626 h 704876"/>
              <a:gd name="connsiteX2" fmla="*/ 457200 w 552450"/>
              <a:gd name="connsiteY2" fmla="*/ 228626 h 704876"/>
              <a:gd name="connsiteX3" fmla="*/ 228600 w 552450"/>
              <a:gd name="connsiteY3" fmla="*/ 26 h 704876"/>
              <a:gd name="connsiteX4" fmla="*/ 0 w 552450"/>
              <a:gd name="connsiteY4" fmla="*/ 228626 h 704876"/>
              <a:gd name="connsiteX5" fmla="*/ 123825 w 552450"/>
              <a:gd name="connsiteY5" fmla="*/ 228626 h 704876"/>
              <a:gd name="connsiteX6" fmla="*/ 552450 w 552450"/>
              <a:gd name="connsiteY6" fmla="*/ 704876 h 70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450" h="704876">
                <a:moveTo>
                  <a:pt x="552450" y="704876"/>
                </a:moveTo>
                <a:cubicBezTo>
                  <a:pt x="552450" y="704876"/>
                  <a:pt x="323850" y="633439"/>
                  <a:pt x="323850" y="228626"/>
                </a:cubicBezTo>
                <a:lnTo>
                  <a:pt x="457200" y="228626"/>
                </a:lnTo>
                <a:lnTo>
                  <a:pt x="228600" y="26"/>
                </a:lnTo>
                <a:cubicBezTo>
                  <a:pt x="228600" y="-2831"/>
                  <a:pt x="0" y="228626"/>
                  <a:pt x="0" y="228626"/>
                </a:cubicBezTo>
                <a:lnTo>
                  <a:pt x="123825" y="228626"/>
                </a:lnTo>
                <a:cubicBezTo>
                  <a:pt x="123825" y="229579"/>
                  <a:pt x="159068" y="615341"/>
                  <a:pt x="552450" y="70487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65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"/>
          <p:cNvSpPr txBox="1"/>
          <p:nvPr/>
        </p:nvSpPr>
        <p:spPr>
          <a:xfrm>
            <a:off x="3291520" y="4183339"/>
            <a:ext cx="5608957" cy="34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7" name="Google Shape;577;p1"/>
          <p:cNvCxnSpPr/>
          <p:nvPr/>
        </p:nvCxnSpPr>
        <p:spPr>
          <a:xfrm>
            <a:off x="5842000" y="3124200"/>
            <a:ext cx="508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58CE00A-D0C2-AFD5-A49E-DE0F5CBA0CCC}"/>
              </a:ext>
            </a:extLst>
          </p:cNvPr>
          <p:cNvSpPr txBox="1"/>
          <p:nvPr/>
        </p:nvSpPr>
        <p:spPr>
          <a:xfrm>
            <a:off x="39253" y="337559"/>
            <a:ext cx="12113491" cy="943785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0" i="0" u="none" strike="noStrike" kern="0" cap="none" spc="0" normalizeH="0" baseline="0" noProof="0" dirty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Optima"/>
                <a:ea typeface="+mn-ea"/>
                <a:cs typeface="Arial"/>
                <a:sym typeface="Arial"/>
              </a:rPr>
              <a:t>Thank you to Our Sponsors!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7BBDF-A16C-7B0F-90EC-7BC38D7B9F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" name="Google Shape;578;p1">
            <a:extLst>
              <a:ext uri="{FF2B5EF4-FFF2-40B4-BE49-F238E27FC236}">
                <a16:creationId xmlns:a16="http://schemas.microsoft.com/office/drawing/2014/main" id="{EF6602A3-B5BE-93F5-6645-BC8B8D1FB6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53" y="5330952"/>
            <a:ext cx="1445955" cy="1527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and red logo&#10;&#10;Description automatically generated">
            <a:extLst>
              <a:ext uri="{FF2B5EF4-FFF2-40B4-BE49-F238E27FC236}">
                <a16:creationId xmlns:a16="http://schemas.microsoft.com/office/drawing/2014/main" id="{5BAB73FF-6F5F-417C-5565-27B4FE766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820" y="1845838"/>
            <a:ext cx="3520877" cy="1920240"/>
          </a:xfrm>
          <a:prstGeom prst="rect">
            <a:avLst/>
          </a:prstGeom>
        </p:spPr>
      </p:pic>
      <p:pic>
        <p:nvPicPr>
          <p:cNvPr id="1026" name="Picture 2" descr="Baker Tilly Careers">
            <a:extLst>
              <a:ext uri="{FF2B5EF4-FFF2-40B4-BE49-F238E27FC236}">
                <a16:creationId xmlns:a16="http://schemas.microsoft.com/office/drawing/2014/main" id="{7F4FC92B-3769-A1AB-0672-AF2EDCCC7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335" y="1910778"/>
            <a:ext cx="4185996" cy="185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xperienced audit leader Andrea Schulz joins Grant Thornton's Silicon  Valley office | Business Wire">
            <a:extLst>
              <a:ext uri="{FF2B5EF4-FFF2-40B4-BE49-F238E27FC236}">
                <a16:creationId xmlns:a16="http://schemas.microsoft.com/office/drawing/2014/main" id="{4E9B2E2E-6AB3-C868-4997-DF888BF36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856" y="1452360"/>
            <a:ext cx="4564104" cy="238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earney &amp; Company - TalaTek, LLC">
            <a:extLst>
              <a:ext uri="{FF2B5EF4-FFF2-40B4-BE49-F238E27FC236}">
                <a16:creationId xmlns:a16="http://schemas.microsoft.com/office/drawing/2014/main" id="{B81FC9CF-4C5E-360C-729B-7FF00BDAA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1006" y="3766078"/>
            <a:ext cx="3062284" cy="273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dvisory, Tax and Audit Services - Withum">
            <a:extLst>
              <a:ext uri="{FF2B5EF4-FFF2-40B4-BE49-F238E27FC236}">
                <a16:creationId xmlns:a16="http://schemas.microsoft.com/office/drawing/2014/main" id="{5A8747A2-6D72-6BDB-4CD8-9BD1BE25B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373" y="4147826"/>
            <a:ext cx="4616695" cy="192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PA Exam Review - Jump-Start Your Journey to the CPA Exam | Becker">
            <a:extLst>
              <a:ext uri="{FF2B5EF4-FFF2-40B4-BE49-F238E27FC236}">
                <a16:creationId xmlns:a16="http://schemas.microsoft.com/office/drawing/2014/main" id="{61DD5996-A706-6FD4-966A-3FB496657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354" y="3638750"/>
            <a:ext cx="2811379" cy="281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575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"/>
          <p:cNvSpPr txBox="1"/>
          <p:nvPr/>
        </p:nvSpPr>
        <p:spPr>
          <a:xfrm>
            <a:off x="3291520" y="4183339"/>
            <a:ext cx="5608957" cy="34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7" name="Google Shape;577;p1"/>
          <p:cNvCxnSpPr/>
          <p:nvPr/>
        </p:nvCxnSpPr>
        <p:spPr>
          <a:xfrm>
            <a:off x="5842000" y="3124200"/>
            <a:ext cx="508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58CE00A-D0C2-AFD5-A49E-DE0F5CBA0CCC}"/>
              </a:ext>
            </a:extLst>
          </p:cNvPr>
          <p:cNvSpPr txBox="1"/>
          <p:nvPr/>
        </p:nvSpPr>
        <p:spPr>
          <a:xfrm>
            <a:off x="39253" y="337559"/>
            <a:ext cx="12113491" cy="938719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300" kern="0" dirty="0">
                <a:solidFill>
                  <a:srgbClr val="0B0B0B"/>
                </a:solidFill>
                <a:latin typeface="Optima"/>
                <a:cs typeface="Arial"/>
                <a:sym typeface="Arial"/>
              </a:rPr>
              <a:t>Suitable Code</a:t>
            </a:r>
            <a:endParaRPr kumimoji="0" lang="en-US" sz="5333" b="0" i="0" u="none" strike="noStrike" kern="0" cap="none" spc="0" normalizeH="0" baseline="0" noProof="0" dirty="0">
              <a:ln>
                <a:noFill/>
              </a:ln>
              <a:solidFill>
                <a:srgbClr val="0B0B0B"/>
              </a:solidFill>
              <a:effectLst/>
              <a:uLnTx/>
              <a:uFillTx/>
              <a:latin typeface="Optima"/>
              <a:ea typeface="+mn-ea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7BBDF-A16C-7B0F-90EC-7BC38D7B9F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" name="Google Shape;578;p1">
            <a:extLst>
              <a:ext uri="{FF2B5EF4-FFF2-40B4-BE49-F238E27FC236}">
                <a16:creationId xmlns:a16="http://schemas.microsoft.com/office/drawing/2014/main" id="{EF6602A3-B5BE-93F5-6645-BC8B8D1FB6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53" y="5328907"/>
            <a:ext cx="1445955" cy="1529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Fox Accounting Association">
            <a:extLst>
              <a:ext uri="{FF2B5EF4-FFF2-40B4-BE49-F238E27FC236}">
                <a16:creationId xmlns:a16="http://schemas.microsoft.com/office/drawing/2014/main" id="{1517C227-1D47-9A50-8C88-829648C8F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39" b="27667"/>
          <a:stretch/>
        </p:blipFill>
        <p:spPr bwMode="auto">
          <a:xfrm>
            <a:off x="9789511" y="5644896"/>
            <a:ext cx="2363233" cy="11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5A9D25-50F7-4BF5-1669-C33ADFF35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784" y="1276278"/>
            <a:ext cx="5264427" cy="526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5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"/>
          <p:cNvSpPr txBox="1"/>
          <p:nvPr/>
        </p:nvSpPr>
        <p:spPr>
          <a:xfrm>
            <a:off x="3291520" y="4183339"/>
            <a:ext cx="5608957" cy="34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7" name="Google Shape;577;p1"/>
          <p:cNvCxnSpPr/>
          <p:nvPr/>
        </p:nvCxnSpPr>
        <p:spPr>
          <a:xfrm>
            <a:off x="5842000" y="3124200"/>
            <a:ext cx="508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58CE00A-D0C2-AFD5-A49E-DE0F5CBA0CCC}"/>
              </a:ext>
            </a:extLst>
          </p:cNvPr>
          <p:cNvSpPr txBox="1"/>
          <p:nvPr/>
        </p:nvSpPr>
        <p:spPr>
          <a:xfrm>
            <a:off x="39253" y="337559"/>
            <a:ext cx="12113491" cy="938719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300" kern="0" dirty="0">
                <a:solidFill>
                  <a:srgbClr val="0B0B0B"/>
                </a:solidFill>
                <a:latin typeface="Optima"/>
                <a:cs typeface="Arial"/>
                <a:sym typeface="Arial"/>
              </a:rPr>
              <a:t>Icebreaker</a:t>
            </a:r>
            <a:endParaRPr kumimoji="0" lang="en-US" sz="5333" b="0" i="0" u="none" strike="noStrike" kern="0" cap="none" spc="0" normalizeH="0" baseline="0" noProof="0" dirty="0">
              <a:ln>
                <a:noFill/>
              </a:ln>
              <a:solidFill>
                <a:srgbClr val="0B0B0B"/>
              </a:solidFill>
              <a:effectLst/>
              <a:uLnTx/>
              <a:uFillTx/>
              <a:latin typeface="Optima"/>
              <a:ea typeface="+mn-ea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7BBDF-A16C-7B0F-90EC-7BC38D7B9F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" name="Google Shape;578;p1">
            <a:extLst>
              <a:ext uri="{FF2B5EF4-FFF2-40B4-BE49-F238E27FC236}">
                <a16:creationId xmlns:a16="http://schemas.microsoft.com/office/drawing/2014/main" id="{EF6602A3-B5BE-93F5-6645-BC8B8D1FB6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53" y="5328907"/>
            <a:ext cx="1445955" cy="1529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ox Accounting Association">
            <a:extLst>
              <a:ext uri="{FF2B5EF4-FFF2-40B4-BE49-F238E27FC236}">
                <a16:creationId xmlns:a16="http://schemas.microsoft.com/office/drawing/2014/main" id="{FCAE07AA-EEFC-23CB-F502-91941259B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39" b="27667"/>
          <a:stretch/>
        </p:blipFill>
        <p:spPr bwMode="auto">
          <a:xfrm>
            <a:off x="9789511" y="5644896"/>
            <a:ext cx="2363233" cy="11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at is Ice Breakers? Definition, Agenda, Types and Design">
            <a:extLst>
              <a:ext uri="{FF2B5EF4-FFF2-40B4-BE49-F238E27FC236}">
                <a16:creationId xmlns:a16="http://schemas.microsoft.com/office/drawing/2014/main" id="{160F3B0F-4E89-AEF1-DAE6-DEC60A3CB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1756" y="1613837"/>
            <a:ext cx="7716416" cy="434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6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7896D9-81B2-A951-053C-A79D8884B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333" kern="0" dirty="0">
                <a:solidFill>
                  <a:srgbClr val="0B0B0B"/>
                </a:solidFill>
                <a:latin typeface="Optima"/>
                <a:ea typeface="+mn-ea"/>
                <a:cs typeface="Arial"/>
              </a:rPr>
              <a:t>What is Beta Alpha Psi?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D5C748-258B-B176-4668-6015430ED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>
            <a:normAutofit/>
          </a:bodyPr>
          <a:lstStyle/>
          <a:p>
            <a:pPr algn="ctr">
              <a:spcAft>
                <a:spcPts val="500"/>
              </a:spcAft>
            </a:pPr>
            <a:r>
              <a:rPr lang="en-US" sz="1800" dirty="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rPr>
              <a:t>An international honorary organization for Financial Information students and professionals </a:t>
            </a:r>
          </a:p>
          <a:p>
            <a:pPr algn="ctr">
              <a:spcAft>
                <a:spcPts val="500"/>
              </a:spcAft>
            </a:pPr>
            <a:r>
              <a:rPr lang="en-US" sz="1800" dirty="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rPr>
              <a:t>Students pursuing studies in Finance, Accounting, and/or MIS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E4BFD-ACD6-F94B-2CBA-F1D1F5F53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42054"/>
            <a:ext cx="5157787" cy="2075936"/>
          </a:xfrm>
        </p:spPr>
        <p:txBody>
          <a:bodyPr anchor="ctr"/>
          <a:lstStyle/>
          <a:p>
            <a:pPr>
              <a:spcAft>
                <a:spcPts val="500"/>
              </a:spcAft>
            </a:pPr>
            <a:r>
              <a:rPr lang="en-US" sz="1800" dirty="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rPr>
              <a:t>Objectives </a:t>
            </a:r>
          </a:p>
          <a:p>
            <a:pPr lvl="1">
              <a:spcAft>
                <a:spcPts val="500"/>
              </a:spcAft>
            </a:pPr>
            <a:r>
              <a:rPr lang="en-US" sz="1800" dirty="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rPr>
              <a:t>Exposure to Area Firms and Corporations</a:t>
            </a:r>
          </a:p>
          <a:p>
            <a:pPr lvl="1">
              <a:spcAft>
                <a:spcPts val="500"/>
              </a:spcAft>
            </a:pPr>
            <a:r>
              <a:rPr lang="en-US" sz="1800" dirty="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rPr>
              <a:t>Career Navigation and Information </a:t>
            </a:r>
          </a:p>
          <a:p>
            <a:pPr lvl="1">
              <a:spcAft>
                <a:spcPts val="500"/>
              </a:spcAft>
            </a:pPr>
            <a:r>
              <a:rPr lang="en-US" sz="1800" dirty="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rPr>
              <a:t>Community Service </a:t>
            </a:r>
          </a:p>
          <a:p>
            <a:pPr lvl="1">
              <a:spcAft>
                <a:spcPts val="500"/>
              </a:spcAft>
            </a:pPr>
            <a:r>
              <a:rPr lang="en-US" sz="1800" dirty="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rPr>
              <a:t>Leadership Experience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969E34-3E07-A9E4-8195-8686CB130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42053"/>
            <a:ext cx="5183188" cy="2075936"/>
          </a:xfrm>
        </p:spPr>
        <p:txBody>
          <a:bodyPr anchor="ctr"/>
          <a:lstStyle/>
          <a:p>
            <a:pPr>
              <a:spcAft>
                <a:spcPts val="500"/>
              </a:spcAft>
            </a:pPr>
            <a:r>
              <a:rPr lang="en-US" sz="1800" dirty="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rPr>
              <a:t>Programs</a:t>
            </a:r>
          </a:p>
          <a:p>
            <a:pPr lvl="1">
              <a:spcAft>
                <a:spcPts val="500"/>
              </a:spcAft>
            </a:pPr>
            <a:r>
              <a:rPr lang="en-US" sz="1800" dirty="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rPr>
              <a:t>Associate Program (joint with FAA)</a:t>
            </a:r>
          </a:p>
          <a:p>
            <a:pPr lvl="1">
              <a:spcAft>
                <a:spcPts val="500"/>
              </a:spcAft>
            </a:pPr>
            <a:r>
              <a:rPr lang="en-US" sz="1800" dirty="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rPr>
              <a:t>Candidate Program</a:t>
            </a:r>
          </a:p>
          <a:p>
            <a:pPr lvl="1">
              <a:spcAft>
                <a:spcPts val="500"/>
              </a:spcAft>
            </a:pPr>
            <a:r>
              <a:rPr lang="en-US" sz="1800" dirty="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rPr>
              <a:t>Mentorship Program</a:t>
            </a:r>
          </a:p>
          <a:p>
            <a:pPr lvl="1">
              <a:spcAft>
                <a:spcPts val="500"/>
              </a:spcAft>
            </a:pPr>
            <a:r>
              <a:rPr lang="en-US" sz="1800" dirty="0">
                <a:latin typeface="Optima" panose="02000503060000020004" pitchFamily="2" charset="0"/>
              </a:rPr>
              <a:t>VITA </a:t>
            </a:r>
            <a:endParaRPr lang="en-US" sz="1800" dirty="0">
              <a:solidFill>
                <a:schemeClr val="tx1"/>
              </a:solidFill>
              <a:latin typeface="Optima" panose="02000503060000020004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C97D5A-3C6E-E67C-46F0-4D927214A4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9" name="Google Shape;578;p1">
            <a:extLst>
              <a:ext uri="{FF2B5EF4-FFF2-40B4-BE49-F238E27FC236}">
                <a16:creationId xmlns:a16="http://schemas.microsoft.com/office/drawing/2014/main" id="{3653E7EF-2602-1197-DC88-B33F55023AB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53" y="5328907"/>
            <a:ext cx="1445955" cy="1529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547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7" name="Google Shape;577;p1"/>
          <p:cNvCxnSpPr/>
          <p:nvPr/>
        </p:nvCxnSpPr>
        <p:spPr>
          <a:xfrm>
            <a:off x="5842000" y="2941320"/>
            <a:ext cx="508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58CE00A-D0C2-AFD5-A49E-DE0F5CBA0CCC}"/>
              </a:ext>
            </a:extLst>
          </p:cNvPr>
          <p:cNvSpPr txBox="1"/>
          <p:nvPr/>
        </p:nvSpPr>
        <p:spPr>
          <a:xfrm>
            <a:off x="39253" y="337559"/>
            <a:ext cx="12113491" cy="938719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300" kern="0" dirty="0">
                <a:solidFill>
                  <a:srgbClr val="0B0B0B"/>
                </a:solidFill>
                <a:latin typeface="Optima"/>
                <a:cs typeface="Arial"/>
                <a:sym typeface="Arial"/>
              </a:rPr>
              <a:t>BAP Board Introductions</a:t>
            </a:r>
            <a:endParaRPr lang="en-US" sz="5300" b="0" i="0" u="none" strike="noStrike" kern="0" cap="none" spc="0" normalizeH="0" baseline="0" noProof="0" dirty="0">
              <a:ln>
                <a:noFill/>
              </a:ln>
              <a:solidFill>
                <a:srgbClr val="0B0B0B"/>
              </a:solidFill>
              <a:effectLst/>
              <a:uLnTx/>
              <a:uFillTx/>
              <a:latin typeface="Optima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7BBDF-A16C-7B0F-90EC-7BC38D7B9F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48AB8D4-A78E-1DAA-235A-1CB84E1D2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3731" y="1302428"/>
            <a:ext cx="15516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4E27FCD1-CB25-AC72-BEBF-A9DF08AE1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822" y="1302428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507E505E-38F0-94AE-6A76-921FCBEAD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438" y="1302428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B7D98E40-449E-3BC1-2CC7-CD75ED2E1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0"/>
          <a:stretch/>
        </p:blipFill>
        <p:spPr bwMode="auto">
          <a:xfrm>
            <a:off x="9237052" y="1302428"/>
            <a:ext cx="182676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AE0BD48B-D3E3-2730-E02F-6FABFF5524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15221" y="4015824"/>
            <a:ext cx="154394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C4656F58-5612-B5C2-480E-A36E7D236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95"/>
          <a:stretch/>
        </p:blipFill>
        <p:spPr bwMode="auto">
          <a:xfrm>
            <a:off x="4362605" y="4015824"/>
            <a:ext cx="139324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id="{74F814F8-EEF6-6BE3-4411-2381641D1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288" y="4015824"/>
            <a:ext cx="127979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0F6344FC-379F-8B3F-4571-B33B933A6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2518" y="4015824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>
            <a:extLst>
              <a:ext uri="{FF2B5EF4-FFF2-40B4-BE49-F238E27FC236}">
                <a16:creationId xmlns:a16="http://schemas.microsoft.com/office/drawing/2014/main" id="{B5A4ACFC-33CB-46F5-5FDF-56FD2DCE1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931" y="1302428"/>
            <a:ext cx="129238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4F41DE-31C2-A3FB-8F1C-FBC9B02B49C4}"/>
              </a:ext>
            </a:extLst>
          </p:cNvPr>
          <p:cNvSpPr txBox="1"/>
          <p:nvPr/>
        </p:nvSpPr>
        <p:spPr>
          <a:xfrm>
            <a:off x="2773731" y="3044114"/>
            <a:ext cx="16301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Maya Manders </a:t>
            </a:r>
          </a:p>
          <a:p>
            <a:r>
              <a:rPr lang="en-US" sz="1400" i="1" dirty="0"/>
              <a:t>President </a:t>
            </a:r>
          </a:p>
          <a:p>
            <a:r>
              <a:rPr lang="en-US" sz="1200" i="1" dirty="0"/>
              <a:t>Senior Finance and Accounting major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D5528-533A-A4A5-F38F-CDE633743A6D}"/>
              </a:ext>
            </a:extLst>
          </p:cNvPr>
          <p:cNvSpPr txBox="1"/>
          <p:nvPr/>
        </p:nvSpPr>
        <p:spPr>
          <a:xfrm>
            <a:off x="4960937" y="3044114"/>
            <a:ext cx="16301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Nayana Santhosh</a:t>
            </a:r>
          </a:p>
          <a:p>
            <a:r>
              <a:rPr lang="en-US" sz="1400" i="1" dirty="0"/>
              <a:t>Vice President </a:t>
            </a:r>
          </a:p>
          <a:p>
            <a:r>
              <a:rPr lang="en-US" sz="1200" i="1" dirty="0"/>
              <a:t>Senior MIS and Accounting major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2AA1D9-924A-0589-11CB-40E1748D2EDB}"/>
              </a:ext>
            </a:extLst>
          </p:cNvPr>
          <p:cNvSpPr txBox="1"/>
          <p:nvPr/>
        </p:nvSpPr>
        <p:spPr>
          <a:xfrm>
            <a:off x="7148143" y="3044114"/>
            <a:ext cx="16301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Jenn Farhat</a:t>
            </a:r>
          </a:p>
          <a:p>
            <a:r>
              <a:rPr lang="en-US" sz="1400" i="1" dirty="0"/>
              <a:t>Treasurer </a:t>
            </a:r>
          </a:p>
          <a:p>
            <a:r>
              <a:rPr lang="en-US" sz="1200" i="1" dirty="0"/>
              <a:t>Senior Accounting major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9F84DE-DC40-DF87-1CC0-B43970705A68}"/>
              </a:ext>
            </a:extLst>
          </p:cNvPr>
          <p:cNvSpPr txBox="1"/>
          <p:nvPr/>
        </p:nvSpPr>
        <p:spPr>
          <a:xfrm>
            <a:off x="9335348" y="2967170"/>
            <a:ext cx="18267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Chris </a:t>
            </a:r>
            <a:r>
              <a:rPr lang="en-US" sz="1400" dirty="0" err="1"/>
              <a:t>Gasiewski</a:t>
            </a:r>
            <a:endParaRPr lang="en-US" sz="1400" dirty="0"/>
          </a:p>
          <a:p>
            <a:r>
              <a:rPr lang="en-US" sz="1200" i="1" dirty="0"/>
              <a:t>Director of Communications  </a:t>
            </a:r>
          </a:p>
          <a:p>
            <a:r>
              <a:rPr lang="en-US" sz="1200" i="1" dirty="0"/>
              <a:t>Senior Finance and Accounting major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015573-3033-7EAD-5D96-AAFD7F80A351}"/>
              </a:ext>
            </a:extLst>
          </p:cNvPr>
          <p:cNvSpPr txBox="1"/>
          <p:nvPr/>
        </p:nvSpPr>
        <p:spPr>
          <a:xfrm>
            <a:off x="825292" y="3044114"/>
            <a:ext cx="1630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Dr. Steven Balsam</a:t>
            </a:r>
          </a:p>
          <a:p>
            <a:r>
              <a:rPr lang="en-US" sz="1400" i="1" dirty="0"/>
              <a:t>Faculty Advisor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A716B9-6F55-B9F7-19A7-B3494EB8ADBF}"/>
              </a:ext>
            </a:extLst>
          </p:cNvPr>
          <p:cNvSpPr txBox="1"/>
          <p:nvPr/>
        </p:nvSpPr>
        <p:spPr>
          <a:xfrm>
            <a:off x="1866726" y="5699296"/>
            <a:ext cx="163017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Toni </a:t>
            </a:r>
            <a:r>
              <a:rPr lang="en-US" sz="1400" dirty="0" err="1"/>
              <a:t>Olofinyolemi</a:t>
            </a:r>
            <a:endParaRPr lang="en-US" sz="1400" dirty="0"/>
          </a:p>
          <a:p>
            <a:r>
              <a:rPr lang="en-US" sz="1200" i="1" dirty="0"/>
              <a:t>Director of Member Reporting  </a:t>
            </a:r>
          </a:p>
          <a:p>
            <a:r>
              <a:rPr lang="en-US" sz="1200" i="1" dirty="0"/>
              <a:t>Senior Accounting major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4572F8-E063-BD5A-6A41-9907AD0AEAE8}"/>
              </a:ext>
            </a:extLst>
          </p:cNvPr>
          <p:cNvSpPr txBox="1"/>
          <p:nvPr/>
        </p:nvSpPr>
        <p:spPr>
          <a:xfrm>
            <a:off x="4244748" y="5690266"/>
            <a:ext cx="163017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Erika Anderson</a:t>
            </a:r>
          </a:p>
          <a:p>
            <a:r>
              <a:rPr lang="en-US" sz="1200" i="1" dirty="0"/>
              <a:t>Director of Community Service </a:t>
            </a:r>
          </a:p>
          <a:p>
            <a:r>
              <a:rPr lang="en-US" sz="1200" i="1" dirty="0"/>
              <a:t>Senior Accounting major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C58B71-77E9-5843-FFDC-1DC0BDB09D82}"/>
              </a:ext>
            </a:extLst>
          </p:cNvPr>
          <p:cNvSpPr txBox="1"/>
          <p:nvPr/>
        </p:nvSpPr>
        <p:spPr>
          <a:xfrm>
            <a:off x="6515282" y="5707305"/>
            <a:ext cx="163017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Josue </a:t>
            </a:r>
            <a:r>
              <a:rPr lang="en-US" sz="1400" dirty="0" err="1"/>
              <a:t>Moyano</a:t>
            </a:r>
            <a:endParaRPr lang="en-US" sz="1400" dirty="0"/>
          </a:p>
          <a:p>
            <a:r>
              <a:rPr lang="en-US" sz="1200" i="1" dirty="0"/>
              <a:t>Director of Recruitment </a:t>
            </a:r>
          </a:p>
          <a:p>
            <a:r>
              <a:rPr lang="en-US" sz="1200" i="1" dirty="0"/>
              <a:t>Senior Accounting major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C672FF-DEA5-C340-42BD-F55A41415134}"/>
              </a:ext>
            </a:extLst>
          </p:cNvPr>
          <p:cNvSpPr txBox="1"/>
          <p:nvPr/>
        </p:nvSpPr>
        <p:spPr>
          <a:xfrm>
            <a:off x="8714247" y="5676959"/>
            <a:ext cx="163017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Tina </a:t>
            </a:r>
            <a:r>
              <a:rPr lang="en-US" sz="1400" dirty="0" err="1"/>
              <a:t>Thankachan</a:t>
            </a:r>
            <a:endParaRPr lang="en-US" sz="1400" dirty="0"/>
          </a:p>
          <a:p>
            <a:r>
              <a:rPr lang="en-US" sz="1200" i="1" dirty="0"/>
              <a:t>Director of Mentorship  </a:t>
            </a:r>
          </a:p>
          <a:p>
            <a:r>
              <a:rPr lang="en-US" sz="1200" i="1" dirty="0"/>
              <a:t>Senior Accounting major </a:t>
            </a:r>
          </a:p>
        </p:txBody>
      </p:sp>
      <p:pic>
        <p:nvPicPr>
          <p:cNvPr id="17" name="Google Shape;578;p1">
            <a:extLst>
              <a:ext uri="{FF2B5EF4-FFF2-40B4-BE49-F238E27FC236}">
                <a16:creationId xmlns:a16="http://schemas.microsoft.com/office/drawing/2014/main" id="{157C6C5F-BCD5-6971-4229-3E124201634C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9253" y="5328907"/>
            <a:ext cx="1445955" cy="1529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9163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7" name="Google Shape;577;p1"/>
          <p:cNvCxnSpPr/>
          <p:nvPr/>
        </p:nvCxnSpPr>
        <p:spPr>
          <a:xfrm>
            <a:off x="8466931" y="2937100"/>
            <a:ext cx="508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58CE00A-D0C2-AFD5-A49E-DE0F5CBA0CCC}"/>
              </a:ext>
            </a:extLst>
          </p:cNvPr>
          <p:cNvSpPr txBox="1"/>
          <p:nvPr/>
        </p:nvSpPr>
        <p:spPr>
          <a:xfrm>
            <a:off x="39253" y="337559"/>
            <a:ext cx="12113491" cy="938719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300" kern="0" dirty="0">
                <a:solidFill>
                  <a:srgbClr val="0B0B0B"/>
                </a:solidFill>
                <a:latin typeface="Optima"/>
                <a:cs typeface="Arial"/>
                <a:sym typeface="Arial"/>
              </a:rPr>
              <a:t>FAA Board Introductions</a:t>
            </a:r>
            <a:endParaRPr lang="en-US" sz="5300" b="0" i="0" u="none" strike="noStrike" kern="0" cap="none" spc="0" normalizeH="0" baseline="0" noProof="0" dirty="0">
              <a:ln>
                <a:noFill/>
              </a:ln>
              <a:solidFill>
                <a:srgbClr val="0B0B0B"/>
              </a:solidFill>
              <a:effectLst/>
              <a:uLnTx/>
              <a:uFillTx/>
              <a:latin typeface="Optima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7BBDF-A16C-7B0F-90EC-7BC38D7B9F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F41DE-31C2-A3FB-8F1C-FBC9B02B49C4}"/>
              </a:ext>
            </a:extLst>
          </p:cNvPr>
          <p:cNvSpPr txBox="1"/>
          <p:nvPr/>
        </p:nvSpPr>
        <p:spPr>
          <a:xfrm>
            <a:off x="5398662" y="3039894"/>
            <a:ext cx="1630173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/>
              <a:t>Jack Schweitzer</a:t>
            </a:r>
          </a:p>
          <a:p>
            <a:r>
              <a:rPr lang="en-US" sz="1400" i="1" dirty="0"/>
              <a:t>President </a:t>
            </a:r>
          </a:p>
          <a:p>
            <a:r>
              <a:rPr lang="en-US" sz="1200" i="1" dirty="0"/>
              <a:t>Senior Accounting major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D5528-533A-A4A5-F38F-CDE633743A6D}"/>
              </a:ext>
            </a:extLst>
          </p:cNvPr>
          <p:cNvSpPr txBox="1"/>
          <p:nvPr/>
        </p:nvSpPr>
        <p:spPr>
          <a:xfrm>
            <a:off x="7565273" y="3009002"/>
            <a:ext cx="1791734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/>
              <a:t>Anthony Stevenson</a:t>
            </a:r>
          </a:p>
          <a:p>
            <a:r>
              <a:rPr lang="en-US" sz="1400" i="1" dirty="0"/>
              <a:t>Vice President </a:t>
            </a:r>
          </a:p>
          <a:p>
            <a:r>
              <a:rPr lang="en-US" sz="1200" i="1" dirty="0"/>
              <a:t>Senior  Accounting major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2AA1D9-924A-0589-11CB-40E1748D2EDB}"/>
              </a:ext>
            </a:extLst>
          </p:cNvPr>
          <p:cNvSpPr txBox="1"/>
          <p:nvPr/>
        </p:nvSpPr>
        <p:spPr>
          <a:xfrm>
            <a:off x="3434687" y="5668803"/>
            <a:ext cx="1630173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/>
              <a:t>Troy Hurwitz</a:t>
            </a:r>
          </a:p>
          <a:p>
            <a:r>
              <a:rPr lang="en-US" sz="1400" i="1" dirty="0"/>
              <a:t>Treasurer </a:t>
            </a:r>
          </a:p>
          <a:p>
            <a:r>
              <a:rPr lang="en-US" sz="1200" i="1" dirty="0"/>
              <a:t>Senior Accounting major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9F84DE-DC40-DF87-1CC0-B43970705A68}"/>
              </a:ext>
            </a:extLst>
          </p:cNvPr>
          <p:cNvSpPr txBox="1"/>
          <p:nvPr/>
        </p:nvSpPr>
        <p:spPr>
          <a:xfrm>
            <a:off x="7396252" y="5694832"/>
            <a:ext cx="1826767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/>
              <a:t>Natalia </a:t>
            </a:r>
            <a:r>
              <a:rPr lang="en-US" sz="1400" dirty="0" err="1"/>
              <a:t>Redziniak</a:t>
            </a:r>
            <a:endParaRPr lang="en-US" sz="1400" dirty="0"/>
          </a:p>
          <a:p>
            <a:r>
              <a:rPr lang="en-US" sz="1200" i="1" dirty="0"/>
              <a:t>Director of Marketing</a:t>
            </a:r>
          </a:p>
          <a:p>
            <a:r>
              <a:rPr lang="en-US" sz="1200" i="1" dirty="0"/>
              <a:t>Junior Accounting major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015573-3033-7EAD-5D96-AAFD7F80A351}"/>
              </a:ext>
            </a:extLst>
          </p:cNvPr>
          <p:cNvSpPr txBox="1"/>
          <p:nvPr/>
        </p:nvSpPr>
        <p:spPr>
          <a:xfrm>
            <a:off x="3450223" y="3039894"/>
            <a:ext cx="1630173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/>
              <a:t>Professor Dave Jones</a:t>
            </a:r>
          </a:p>
          <a:p>
            <a:r>
              <a:rPr lang="en-US" sz="1400" i="1" dirty="0"/>
              <a:t>Faculty Advisor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A716B9-6F55-B9F7-19A7-B3494EB8ADBF}"/>
              </a:ext>
            </a:extLst>
          </p:cNvPr>
          <p:cNvSpPr txBox="1"/>
          <p:nvPr/>
        </p:nvSpPr>
        <p:spPr>
          <a:xfrm>
            <a:off x="5463322" y="5695076"/>
            <a:ext cx="1630173" cy="1046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/>
              <a:t>Andrew Musser</a:t>
            </a:r>
          </a:p>
          <a:p>
            <a:r>
              <a:rPr lang="en-US" sz="1200" i="1" dirty="0"/>
              <a:t>Director of Member Reporting/Secretary</a:t>
            </a:r>
          </a:p>
          <a:p>
            <a:r>
              <a:rPr lang="en-US" sz="1200" i="1" dirty="0"/>
              <a:t>Sophomore Accounting major </a:t>
            </a:r>
          </a:p>
        </p:txBody>
      </p:sp>
      <p:pic>
        <p:nvPicPr>
          <p:cNvPr id="2" name="Picture 1" descr="David Jones">
            <a:extLst>
              <a:ext uri="{FF2B5EF4-FFF2-40B4-BE49-F238E27FC236}">
                <a16:creationId xmlns:a16="http://schemas.microsoft.com/office/drawing/2014/main" id="{0CA6CD63-4080-6D02-A8E2-CBE545E97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714" y="1324131"/>
            <a:ext cx="1472516" cy="1554893"/>
          </a:xfrm>
          <a:prstGeom prst="rect">
            <a:avLst/>
          </a:prstGeom>
        </p:spPr>
      </p:pic>
      <p:pic>
        <p:nvPicPr>
          <p:cNvPr id="3" name="Picture 2" descr="Jackson Schweitzer">
            <a:extLst>
              <a:ext uri="{FF2B5EF4-FFF2-40B4-BE49-F238E27FC236}">
                <a16:creationId xmlns:a16="http://schemas.microsoft.com/office/drawing/2014/main" id="{B59C9F60-99BF-B94D-EF20-B73C34F4D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5498" y="1344726"/>
            <a:ext cx="1616677" cy="1616676"/>
          </a:xfrm>
          <a:prstGeom prst="rect">
            <a:avLst/>
          </a:prstGeom>
        </p:spPr>
      </p:pic>
      <p:pic>
        <p:nvPicPr>
          <p:cNvPr id="5" name="Picture 4" descr="A person in a suit&#10;&#10;Description automatically generated">
            <a:extLst>
              <a:ext uri="{FF2B5EF4-FFF2-40B4-BE49-F238E27FC236}">
                <a16:creationId xmlns:a16="http://schemas.microsoft.com/office/drawing/2014/main" id="{5CA42250-A8C6-1EFE-52F3-A42AD2D0E0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140" y="1202623"/>
            <a:ext cx="1311877" cy="1797909"/>
          </a:xfrm>
          <a:prstGeom prst="rect">
            <a:avLst/>
          </a:prstGeom>
        </p:spPr>
      </p:pic>
      <p:pic>
        <p:nvPicPr>
          <p:cNvPr id="8" name="Picture 7" descr="Troy Hurwitz">
            <a:extLst>
              <a:ext uri="{FF2B5EF4-FFF2-40B4-BE49-F238E27FC236}">
                <a16:creationId xmlns:a16="http://schemas.microsoft.com/office/drawing/2014/main" id="{40AB0C7A-F29B-3D83-E16C-44A1ED092A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1975" y="3901554"/>
            <a:ext cx="1637272" cy="1688757"/>
          </a:xfrm>
          <a:prstGeom prst="rect">
            <a:avLst/>
          </a:prstGeom>
        </p:spPr>
      </p:pic>
      <p:pic>
        <p:nvPicPr>
          <p:cNvPr id="18" name="Picture 17" descr="Natalia Redziniak">
            <a:extLst>
              <a:ext uri="{FF2B5EF4-FFF2-40B4-BE49-F238E27FC236}">
                <a16:creationId xmlns:a16="http://schemas.microsoft.com/office/drawing/2014/main" id="{248F711D-98D1-565F-3670-09BFB7D1DD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1441" y="3932446"/>
            <a:ext cx="1791734" cy="1740246"/>
          </a:xfrm>
          <a:prstGeom prst="rect">
            <a:avLst/>
          </a:prstGeom>
        </p:spPr>
      </p:pic>
      <p:pic>
        <p:nvPicPr>
          <p:cNvPr id="19" name="Picture 18" descr="A person in a suit&#10;&#10;Description automatically generated">
            <a:extLst>
              <a:ext uri="{FF2B5EF4-FFF2-40B4-BE49-F238E27FC236}">
                <a16:creationId xmlns:a16="http://schemas.microsoft.com/office/drawing/2014/main" id="{AF5FB18C-1EFA-C5C4-49BC-1AEBB1A7E0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698" y="3921111"/>
            <a:ext cx="1208905" cy="1797908"/>
          </a:xfrm>
          <a:prstGeom prst="rect">
            <a:avLst/>
          </a:prstGeom>
        </p:spPr>
      </p:pic>
      <p:pic>
        <p:nvPicPr>
          <p:cNvPr id="21" name="Picture 20" descr="Fox Accounting Association">
            <a:extLst>
              <a:ext uri="{FF2B5EF4-FFF2-40B4-BE49-F238E27FC236}">
                <a16:creationId xmlns:a16="http://schemas.microsoft.com/office/drawing/2014/main" id="{B6D35C1B-82DC-1A91-9F4F-58A384918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39" b="27667"/>
          <a:stretch/>
        </p:blipFill>
        <p:spPr bwMode="auto">
          <a:xfrm>
            <a:off x="9789511" y="5614003"/>
            <a:ext cx="2363233" cy="11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586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"/>
          <p:cNvSpPr txBox="1"/>
          <p:nvPr/>
        </p:nvSpPr>
        <p:spPr>
          <a:xfrm>
            <a:off x="3291520" y="4183339"/>
            <a:ext cx="5608957" cy="34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7" name="Google Shape;577;p1"/>
          <p:cNvCxnSpPr/>
          <p:nvPr/>
        </p:nvCxnSpPr>
        <p:spPr>
          <a:xfrm>
            <a:off x="5842000" y="3124200"/>
            <a:ext cx="508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58CE00A-D0C2-AFD5-A49E-DE0F5CBA0CCC}"/>
              </a:ext>
            </a:extLst>
          </p:cNvPr>
          <p:cNvSpPr txBox="1"/>
          <p:nvPr/>
        </p:nvSpPr>
        <p:spPr>
          <a:xfrm>
            <a:off x="39253" y="337559"/>
            <a:ext cx="12113491" cy="943785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0" i="0" u="none" strike="noStrike" kern="0" cap="none" spc="0" normalizeH="0" baseline="0" noProof="0" dirty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Optima"/>
                <a:ea typeface="+mn-ea"/>
                <a:cs typeface="Arial"/>
                <a:sym typeface="Arial"/>
              </a:rPr>
              <a:t>Candidacy Requirements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7BBDF-A16C-7B0F-90EC-7BC38D7B9F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3C38FB-C30B-26B3-B05E-61F13D3F0714}"/>
              </a:ext>
            </a:extLst>
          </p:cNvPr>
          <p:cNvSpPr txBox="1"/>
          <p:nvPr/>
        </p:nvSpPr>
        <p:spPr>
          <a:xfrm>
            <a:off x="1545288" y="1618903"/>
            <a:ext cx="6158752" cy="3790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Declared a major in Accounting, Finance, or MIS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Achieve a cumulative and major GPA of 3.0+</a:t>
            </a:r>
          </a:p>
          <a:p>
            <a:pPr marL="742950" lvl="1" indent="-285750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Therefore, Enrolled in or Completed a Major Course</a:t>
            </a:r>
          </a:p>
          <a:p>
            <a:pPr marL="1143000" lvl="2" indent="-228600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Accounting majors: </a:t>
            </a:r>
            <a:r>
              <a:rPr lang="en-US" b="1" dirty="0">
                <a:latin typeface="Optima" panose="02000503060000020004" pitchFamily="2" charset="0"/>
              </a:rPr>
              <a:t>ACCT 3511 B or higher</a:t>
            </a:r>
          </a:p>
          <a:p>
            <a:pPr marL="1143000" lvl="2" indent="-228600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Finance majors: </a:t>
            </a:r>
            <a:r>
              <a:rPr lang="en-US" b="1" dirty="0">
                <a:latin typeface="Optima" panose="02000503060000020004" pitchFamily="2" charset="0"/>
              </a:rPr>
              <a:t>FIN 3101 B or higher</a:t>
            </a:r>
          </a:p>
          <a:p>
            <a:pPr marL="1143000" lvl="2" indent="-228600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MIS majors: </a:t>
            </a:r>
            <a:r>
              <a:rPr lang="en-US" b="1" dirty="0">
                <a:latin typeface="Optima" panose="02000503060000020004" pitchFamily="2" charset="0"/>
              </a:rPr>
              <a:t>MIS 2502 B or higher 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Attend 10 Hours of Professional Events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Attend 6 Hours of Service Events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Attend 2 Signature Events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EE64792-0F2C-8682-73E8-3273DC0A2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7599" y="1887538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578;p1">
            <a:extLst>
              <a:ext uri="{FF2B5EF4-FFF2-40B4-BE49-F238E27FC236}">
                <a16:creationId xmlns:a16="http://schemas.microsoft.com/office/drawing/2014/main" id="{486C9EEA-D2A3-14E1-C961-254CC30FDA4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53" y="5328907"/>
            <a:ext cx="1445955" cy="1529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52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0F83A2-D9C5-76F0-7A34-A1D6D854F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 vs Candidate Member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DF304B-CB07-0328-0112-ED856166F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39425"/>
            <a:ext cx="5157787" cy="823912"/>
          </a:xfrm>
        </p:spPr>
        <p:txBody>
          <a:bodyPr/>
          <a:lstStyle/>
          <a:p>
            <a:r>
              <a:rPr lang="en-US" dirty="0"/>
              <a:t>Associate Member	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378DBD-8AB1-B459-3D70-80D447135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63337"/>
            <a:ext cx="5157787" cy="1446815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Become a member of BAP and FAA</a:t>
            </a:r>
          </a:p>
          <a:p>
            <a:pPr lvl="1"/>
            <a:r>
              <a:rPr lang="en-US" sz="2000" dirty="0"/>
              <a:t>$35 dues</a:t>
            </a:r>
          </a:p>
          <a:p>
            <a:r>
              <a:rPr lang="en-US" sz="2600" dirty="0"/>
              <a:t>No strict requirements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BDE31E-3BE1-2824-362E-6CCA63277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39425"/>
            <a:ext cx="5183188" cy="823912"/>
          </a:xfrm>
        </p:spPr>
        <p:txBody>
          <a:bodyPr/>
          <a:lstStyle/>
          <a:p>
            <a:r>
              <a:rPr lang="en-US" dirty="0"/>
              <a:t>Candidate Member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CFEAFB9-518E-1CD9-4D17-7800A44A5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63337"/>
            <a:ext cx="5183188" cy="3684588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Become a national member </a:t>
            </a:r>
          </a:p>
          <a:p>
            <a:pPr lvl="1"/>
            <a:r>
              <a:rPr lang="en-US" sz="2000" dirty="0"/>
              <a:t>$75 national dues </a:t>
            </a:r>
          </a:p>
          <a:p>
            <a:r>
              <a:rPr lang="en-US" sz="2600" dirty="0"/>
              <a:t>Meet requirements on next slide </a:t>
            </a:r>
          </a:p>
          <a:p>
            <a:r>
              <a:rPr lang="en-US" sz="2600" dirty="0"/>
              <a:t>Access to alumni network</a:t>
            </a:r>
          </a:p>
          <a:p>
            <a:r>
              <a:rPr lang="en-US" sz="2600" dirty="0"/>
              <a:t>E-Board opportunities </a:t>
            </a:r>
          </a:p>
          <a:p>
            <a:r>
              <a:rPr lang="en-US" sz="2600" dirty="0"/>
              <a:t>Initiation every semester! </a:t>
            </a:r>
          </a:p>
          <a:p>
            <a:pPr lvl="1"/>
            <a:endParaRPr lang="en-US" sz="260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40A2BE-3F3D-C35E-5C40-6E5E91F7B040}"/>
              </a:ext>
            </a:extLst>
          </p:cNvPr>
          <p:cNvSpPr txBox="1">
            <a:spLocks/>
          </p:cNvSpPr>
          <p:nvPr/>
        </p:nvSpPr>
        <p:spPr>
          <a:xfrm>
            <a:off x="862014" y="3656174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Benefits of both 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F7D063F2-1313-82AE-C45C-B9AB8B27E162}"/>
              </a:ext>
            </a:extLst>
          </p:cNvPr>
          <p:cNvSpPr txBox="1">
            <a:spLocks/>
          </p:cNvSpPr>
          <p:nvPr/>
        </p:nvSpPr>
        <p:spPr>
          <a:xfrm>
            <a:off x="862014" y="4480086"/>
            <a:ext cx="5157787" cy="1965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Discounted tickets for socials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Easy access to professional development and career navigation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814981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"/>
          <p:cNvSpPr txBox="1"/>
          <p:nvPr/>
        </p:nvSpPr>
        <p:spPr>
          <a:xfrm>
            <a:off x="3291520" y="4183339"/>
            <a:ext cx="5608957" cy="34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7" name="Google Shape;577;p1"/>
          <p:cNvCxnSpPr/>
          <p:nvPr/>
        </p:nvCxnSpPr>
        <p:spPr>
          <a:xfrm>
            <a:off x="5842000" y="3124200"/>
            <a:ext cx="508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58CE00A-D0C2-AFD5-A49E-DE0F5CBA0CCC}"/>
              </a:ext>
            </a:extLst>
          </p:cNvPr>
          <p:cNvSpPr txBox="1"/>
          <p:nvPr/>
        </p:nvSpPr>
        <p:spPr>
          <a:xfrm>
            <a:off x="39253" y="337559"/>
            <a:ext cx="12113491" cy="943785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0" i="0" u="none" strike="noStrike" kern="0" cap="none" spc="0" normalizeH="0" baseline="0" noProof="0" dirty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Optima"/>
                <a:ea typeface="+mn-ea"/>
                <a:cs typeface="Arial"/>
                <a:sym typeface="Arial"/>
              </a:rPr>
              <a:t>Weekly Meetings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7BBDF-A16C-7B0F-90EC-7BC38D7B9F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0C25A7F-586B-F947-3971-E2D624CFF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1048" y="1947909"/>
            <a:ext cx="4479903" cy="330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3FA48B-2BE5-DD59-EF5D-7062F00654C4}"/>
              </a:ext>
            </a:extLst>
          </p:cNvPr>
          <p:cNvSpPr txBox="1"/>
          <p:nvPr/>
        </p:nvSpPr>
        <p:spPr>
          <a:xfrm>
            <a:off x="967586" y="1787761"/>
            <a:ext cx="6158752" cy="33749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Time: 12pm – 12:50pm 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Location (unless otherwise noted): </a:t>
            </a:r>
          </a:p>
          <a:p>
            <a:pPr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Monday meetings (joint w/ all SPOs): Alter LL34 </a:t>
            </a:r>
          </a:p>
          <a:p>
            <a:pPr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Wednesdays: Speakman 114</a:t>
            </a:r>
          </a:p>
          <a:p>
            <a:pPr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Fridays: 1810 room 310</a:t>
            </a:r>
            <a:endParaRPr lang="en-US" dirty="0">
              <a:latin typeface="Optima"/>
            </a:endParaRP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Business casual for meetings with speakers 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Food provided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Come with Questions!</a:t>
            </a:r>
          </a:p>
        </p:txBody>
      </p:sp>
      <p:pic>
        <p:nvPicPr>
          <p:cNvPr id="3" name="Picture 2" descr="Fox Accounting Association">
            <a:extLst>
              <a:ext uri="{FF2B5EF4-FFF2-40B4-BE49-F238E27FC236}">
                <a16:creationId xmlns:a16="http://schemas.microsoft.com/office/drawing/2014/main" id="{A7C6BCE1-46D9-C4AC-0CCD-F1C57A757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39" b="27667"/>
          <a:stretch/>
        </p:blipFill>
        <p:spPr bwMode="auto">
          <a:xfrm>
            <a:off x="9789511" y="5644896"/>
            <a:ext cx="2363233" cy="11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578;p1">
            <a:extLst>
              <a:ext uri="{FF2B5EF4-FFF2-40B4-BE49-F238E27FC236}">
                <a16:creationId xmlns:a16="http://schemas.microsoft.com/office/drawing/2014/main" id="{A014405D-125B-5FED-A3F9-A329892403F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253" y="5328907"/>
            <a:ext cx="1445955" cy="1529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50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"/>
          <p:cNvSpPr txBox="1"/>
          <p:nvPr/>
        </p:nvSpPr>
        <p:spPr>
          <a:xfrm>
            <a:off x="3291520" y="4183339"/>
            <a:ext cx="5608957" cy="34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1219170">
              <a:lnSpc>
                <a:spcPct val="90000"/>
              </a:lnSpc>
              <a:buClr>
                <a:srgbClr val="FFFFFF"/>
              </a:buClr>
              <a:buSzPts val="2800"/>
            </a:pPr>
            <a:endParaRPr lang="en-US"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7" name="Google Shape;577;p1"/>
          <p:cNvCxnSpPr/>
          <p:nvPr/>
        </p:nvCxnSpPr>
        <p:spPr>
          <a:xfrm>
            <a:off x="5842000" y="3124200"/>
            <a:ext cx="508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58CE00A-D0C2-AFD5-A49E-DE0F5CBA0CCC}"/>
              </a:ext>
            </a:extLst>
          </p:cNvPr>
          <p:cNvSpPr txBox="1"/>
          <p:nvPr/>
        </p:nvSpPr>
        <p:spPr>
          <a:xfrm>
            <a:off x="39253" y="337559"/>
            <a:ext cx="12113491" cy="943785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solidFill>
                  <a:srgbClr val="0B0B0B"/>
                </a:solidFill>
                <a:latin typeface="Optima"/>
                <a:cs typeface="Arial"/>
                <a:sym typeface="Arial"/>
              </a:rPr>
              <a:t>Firms Coming in + Fun Events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7BBDF-A16C-7B0F-90EC-7BC38D7B9F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662CCC-200B-5189-3F4E-51D105AA7020}"/>
              </a:ext>
            </a:extLst>
          </p:cNvPr>
          <p:cNvSpPr txBox="1"/>
          <p:nvPr/>
        </p:nvSpPr>
        <p:spPr>
          <a:xfrm>
            <a:off x="8860425" y="1515754"/>
            <a:ext cx="2976525" cy="4079002"/>
          </a:xfrm>
          <a:prstGeom prst="rect">
            <a:avLst/>
          </a:prstGeom>
          <a:solidFill>
            <a:srgbClr val="F8ECE4"/>
          </a:solidFill>
          <a:ln w="28575">
            <a:solidFill>
              <a:srgbClr val="C0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Optima" panose="02000503060000020004" pitchFamily="2" charset="0"/>
              </a:rPr>
              <a:t>Office Tours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Optima"/>
              </a:rPr>
              <a:t>Zoo Social</a:t>
            </a:r>
            <a:endParaRPr lang="en-US" sz="1600" dirty="0">
              <a:latin typeface="Optima" panose="02000503060000020004" pitchFamily="2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Optima" panose="02000503060000020004" pitchFamily="2" charset="0"/>
              </a:rPr>
              <a:t>Campus Clean up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Optima" panose="02000503060000020004" pitchFamily="2" charset="0"/>
              </a:rPr>
              <a:t>Evening with Recruiters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Optima" panose="02000503060000020004" pitchFamily="2" charset="0"/>
              </a:rPr>
              <a:t>Walk 2 End Alzheimer’s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Optima" panose="02000503060000020004" pitchFamily="2" charset="0"/>
              </a:rPr>
              <a:t>Flyers Game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Optima" panose="02000503060000020004" pitchFamily="2" charset="0"/>
              </a:rPr>
              <a:t>BAP Annual Meeting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latin typeface="Optima" panose="02000503060000020004" pitchFamily="2" charset="0"/>
              </a:rPr>
              <a:t>… and many more!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2FF4AB8-25E3-F9F0-8975-F1A1AB074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797" y="1408114"/>
            <a:ext cx="1943537" cy="107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eloitte Logo and symbol, meaning, history, PNG, brand">
            <a:extLst>
              <a:ext uri="{FF2B5EF4-FFF2-40B4-BE49-F238E27FC236}">
                <a16:creationId xmlns:a16="http://schemas.microsoft.com/office/drawing/2014/main" id="{11AD3A36-A5B3-533C-C354-C1EF0F1F6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7727" y="2486422"/>
            <a:ext cx="2026193" cy="106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PWC Logo Colored transparent PNG - StickPNG">
            <a:extLst>
              <a:ext uri="{FF2B5EF4-FFF2-40B4-BE49-F238E27FC236}">
                <a16:creationId xmlns:a16="http://schemas.microsoft.com/office/drawing/2014/main" id="{5206C4A3-6924-842E-73D9-30AA22EC4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509" y="3372601"/>
            <a:ext cx="1406935" cy="106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64C66016-1AAC-AD31-1E6B-F046E2A06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2353" y="1662939"/>
            <a:ext cx="2216150" cy="82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Ernst &amp; Young - Wikipedia">
            <a:extLst>
              <a:ext uri="{FF2B5EF4-FFF2-40B4-BE49-F238E27FC236}">
                <a16:creationId xmlns:a16="http://schemas.microsoft.com/office/drawing/2014/main" id="{17DD25A0-DD43-EDC7-2A1B-E1A785EA5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09" y="2566039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RSM US - audit, tax, consulting services for the middle market">
            <a:extLst>
              <a:ext uri="{FF2B5EF4-FFF2-40B4-BE49-F238E27FC236}">
                <a16:creationId xmlns:a16="http://schemas.microsoft.com/office/drawing/2014/main" id="{86EE8669-8DCC-C15D-9024-C6ADFD353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7303" y="1577145"/>
            <a:ext cx="1720850" cy="89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>
            <a:extLst>
              <a:ext uri="{FF2B5EF4-FFF2-40B4-BE49-F238E27FC236}">
                <a16:creationId xmlns:a16="http://schemas.microsoft.com/office/drawing/2014/main" id="{DBD19435-9125-993D-9728-F814E8297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3637" y="2331245"/>
            <a:ext cx="1657350" cy="91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Philadelphia Phillies Logo PNG Transparent &amp; SVG Vector - Freebie Supply">
            <a:extLst>
              <a:ext uri="{FF2B5EF4-FFF2-40B4-BE49-F238E27FC236}">
                <a16:creationId xmlns:a16="http://schemas.microsoft.com/office/drawing/2014/main" id="{72DD5147-E826-F5F5-4846-906802046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015" y="3981736"/>
            <a:ext cx="15430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Wells Fargo - Wikipedia">
            <a:extLst>
              <a:ext uri="{FF2B5EF4-FFF2-40B4-BE49-F238E27FC236}">
                <a16:creationId xmlns:a16="http://schemas.microsoft.com/office/drawing/2014/main" id="{58B9C78E-66CA-9D22-0514-1CE290472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2612" y="4690034"/>
            <a:ext cx="1347499" cy="145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CPA Exam Review - Jump-Start Your Journey to the CPA Exam | Becker">
            <a:extLst>
              <a:ext uri="{FF2B5EF4-FFF2-40B4-BE49-F238E27FC236}">
                <a16:creationId xmlns:a16="http://schemas.microsoft.com/office/drawing/2014/main" id="{1B989752-26C3-E15E-6B29-7FBF5726F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7504" y="4187542"/>
            <a:ext cx="1272149" cy="127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Toronto-Dominion Bank - Wikipedia">
            <a:extLst>
              <a:ext uri="{FF2B5EF4-FFF2-40B4-BE49-F238E27FC236}">
                <a16:creationId xmlns:a16="http://schemas.microsoft.com/office/drawing/2014/main" id="{A350E360-9745-A6F8-C41D-C3DB4E192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864" y="3666504"/>
            <a:ext cx="1585413" cy="141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>
            <a:extLst>
              <a:ext uri="{FF2B5EF4-FFF2-40B4-BE49-F238E27FC236}">
                <a16:creationId xmlns:a16="http://schemas.microsoft.com/office/drawing/2014/main" id="{999949A4-2CB4-218C-C6C6-58BD323B6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396" y="3292770"/>
            <a:ext cx="2014080" cy="134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4" descr="Bumpers &amp; Co. - Wilmington Delaware Accounting Firm">
            <a:extLst>
              <a:ext uri="{FF2B5EF4-FFF2-40B4-BE49-F238E27FC236}">
                <a16:creationId xmlns:a16="http://schemas.microsoft.com/office/drawing/2014/main" id="{B2542D72-716E-3143-1FB3-93A6EBAF2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4648" y="5530833"/>
            <a:ext cx="4353109" cy="76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ox Accounting Association">
            <a:extLst>
              <a:ext uri="{FF2B5EF4-FFF2-40B4-BE49-F238E27FC236}">
                <a16:creationId xmlns:a16="http://schemas.microsoft.com/office/drawing/2014/main" id="{2D37CBBE-BF1B-6477-F7A9-903E90514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39" b="27667"/>
          <a:stretch/>
        </p:blipFill>
        <p:spPr bwMode="auto">
          <a:xfrm>
            <a:off x="9789511" y="5644896"/>
            <a:ext cx="2363233" cy="11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578;p1">
            <a:extLst>
              <a:ext uri="{FF2B5EF4-FFF2-40B4-BE49-F238E27FC236}">
                <a16:creationId xmlns:a16="http://schemas.microsoft.com/office/drawing/2014/main" id="{D15B3C27-5313-7234-F154-FBCBB4C4F02A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9253" y="5328907"/>
            <a:ext cx="1445955" cy="1529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192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630</Words>
  <Application>Microsoft Macintosh PowerPoint</Application>
  <PresentationFormat>Widescreen</PresentationFormat>
  <Paragraphs>155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Optima</vt:lpstr>
      <vt:lpstr>Roboto Light</vt:lpstr>
      <vt:lpstr>Roboto Slab</vt:lpstr>
      <vt:lpstr>Scto Grotesk A</vt:lpstr>
      <vt:lpstr>office theme</vt:lpstr>
      <vt:lpstr>PowerPoint Presentation</vt:lpstr>
      <vt:lpstr>PowerPoint Presentation</vt:lpstr>
      <vt:lpstr>What is Beta Alpha Psi?</vt:lpstr>
      <vt:lpstr>PowerPoint Presentation</vt:lpstr>
      <vt:lpstr>PowerPoint Presentation</vt:lpstr>
      <vt:lpstr>PowerPoint Presentation</vt:lpstr>
      <vt:lpstr>Associate vs Candidate Member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Chris Gasiewski</cp:lastModifiedBy>
  <cp:revision>71</cp:revision>
  <dcterms:created xsi:type="dcterms:W3CDTF">2024-09-04T02:04:51Z</dcterms:created>
  <dcterms:modified xsi:type="dcterms:W3CDTF">2024-09-05T21:16:33Z</dcterms:modified>
</cp:coreProperties>
</file>